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860" r:id="rId3"/>
    <p:sldId id="862" r:id="rId4"/>
    <p:sldId id="259" r:id="rId5"/>
    <p:sldId id="272" r:id="rId6"/>
    <p:sldId id="273" r:id="rId7"/>
    <p:sldId id="303" r:id="rId8"/>
    <p:sldId id="327" r:id="rId9"/>
    <p:sldId id="304" r:id="rId10"/>
    <p:sldId id="864" r:id="rId11"/>
    <p:sldId id="305" r:id="rId12"/>
    <p:sldId id="298" r:id="rId13"/>
    <p:sldId id="306" r:id="rId14"/>
    <p:sldId id="856" r:id="rId15"/>
    <p:sldId id="307" r:id="rId16"/>
    <p:sldId id="863" r:id="rId17"/>
    <p:sldId id="866" r:id="rId18"/>
    <p:sldId id="282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Vardé" initials="PV" lastIdx="1" clrIdx="0">
    <p:extLst>
      <p:ext uri="{19B8F6BF-5375-455C-9EA6-DF929625EA0E}">
        <p15:presenceInfo xmlns:p15="http://schemas.microsoft.com/office/powerpoint/2012/main" userId="Pablo Vard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6600"/>
    <a:srgbClr val="4F81BD"/>
    <a:srgbClr val="F4F4F4"/>
    <a:srgbClr val="BFBFBF"/>
    <a:srgbClr val="B3A2C7"/>
    <a:srgbClr val="06BFFF"/>
    <a:srgbClr val="E5ECF5"/>
    <a:srgbClr val="FF7100"/>
    <a:srgbClr val="FF7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  <p:guide orient="horz" pos="43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61181471316836E-2"/>
          <c:y val="0.12736962815097555"/>
          <c:w val="0.97523881852868322"/>
          <c:h val="0.87263037184902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 VOL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DBF-4699-B774-C3329925152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BF-4699-B774-C3329925152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DBF-4699-B774-C3329925152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BF-4699-B774-C3329925152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DBF-4699-B774-C3329925152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BF-4699-B774-C3329925152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DBF-4699-B774-C33299251520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BF-4699-B774-C3329925152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BF-4699-B774-C3329925152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DBF-4699-B774-C3329925152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DBF-4699-B774-C3329925152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DBF-4699-B774-C33299251520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DBF-4699-B774-C33299251520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DBF-4699-B774-C33299251520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DBF-4699-B774-C33299251520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DBF-4699-B774-C33299251520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DBF-4699-B774-C33299251520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6DBF-4699-B774-C33299251520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6DBF-4699-B774-C3329925152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BF-4699-B774-C33299251520}"/>
                </c:ext>
              </c:extLst>
            </c:dLbl>
            <c:dLbl>
              <c:idx val="3"/>
              <c:numFmt formatCode="0.0%" sourceLinked="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DBF-4699-B774-C33299251520}"/>
                </c:ext>
              </c:extLst>
            </c:dLbl>
            <c:dLbl>
              <c:idx val="5"/>
              <c:numFmt formatCode="0.0%" sourceLinked="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DBF-4699-B774-C33299251520}"/>
                </c:ext>
              </c:extLst>
            </c:dLbl>
            <c:dLbl>
              <c:idx val="6"/>
              <c:numFmt formatCode="0.0%" sourceLinked="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DBF-4699-B774-C33299251520}"/>
                </c:ext>
              </c:extLst>
            </c:dLbl>
            <c:dLbl>
              <c:idx val="7"/>
              <c:numFmt formatCode="0.0%" sourceLinked="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DBF-4699-B774-C33299251520}"/>
                </c:ext>
              </c:extLst>
            </c:dLbl>
            <c:dLbl>
              <c:idx val="8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BF-4699-B774-C33299251520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BF-4699-B774-C33299251520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BF-4699-B774-C33299251520}"/>
                </c:ext>
              </c:extLst>
            </c:dLbl>
            <c:dLbl>
              <c:idx val="1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BF-4699-B774-C33299251520}"/>
                </c:ext>
              </c:extLst>
            </c:dLbl>
            <c:dLbl>
              <c:idx val="1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DBF-4699-B774-C33299251520}"/>
                </c:ext>
              </c:extLst>
            </c:dLbl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DBF-4699-B774-C33299251520}"/>
                </c:ext>
              </c:extLst>
            </c:dLbl>
            <c:dLbl>
              <c:idx val="18"/>
              <c:numFmt formatCode="0.0%" sourceLinked="0"/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DBF-4699-B774-C33299251520}"/>
                </c:ext>
              </c:extLst>
            </c:dLbl>
            <c:dLbl>
              <c:idx val="1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DBF-4699-B774-C33299251520}"/>
                </c:ext>
              </c:extLst>
            </c:dLbl>
            <c:dLbl>
              <c:idx val="20"/>
              <c:layout>
                <c:manualLayout>
                  <c:x val="1.3888888888888889E-3"/>
                  <c:y val="2.3162218643527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DBF-4699-B774-C33299251520}"/>
                </c:ext>
              </c:extLst>
            </c:dLbl>
            <c:dLbl>
              <c:idx val="22"/>
              <c:layout>
                <c:manualLayout>
                  <c:x val="0"/>
                  <c:y val="0.257517197726242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DBF-4699-B774-C33299251520}"/>
                </c:ext>
              </c:extLst>
            </c:dLbl>
            <c:dLbl>
              <c:idx val="23"/>
              <c:layout>
                <c:manualLayout>
                  <c:x val="1.3888888888888889E-3"/>
                  <c:y val="3.6397772154114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DBF-4699-B774-C3329925152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DBF-4699-B774-C33299251520}"/>
                </c:ext>
              </c:extLst>
            </c:dLbl>
            <c:numFmt formatCode="0.0%" sourceLinked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1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Sheet1!$A$2:$A$9</c:f>
              <c:strCache>
                <c:ptCount val="8"/>
                <c:pt idx="1">
                  <c:v>2012 vs 2011</c:v>
                </c:pt>
                <c:pt idx="2">
                  <c:v>2013 vs 2012</c:v>
                </c:pt>
                <c:pt idx="3">
                  <c:v>2014 vs 2013</c:v>
                </c:pt>
                <c:pt idx="4">
                  <c:v>2015 vs 2014</c:v>
                </c:pt>
                <c:pt idx="5">
                  <c:v>2016 vs 2015</c:v>
                </c:pt>
                <c:pt idx="6">
                  <c:v>2017 vs 2016</c:v>
                </c:pt>
                <c:pt idx="7">
                  <c:v>2018 vs 2017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2.3E-2</c:v>
                </c:pt>
                <c:pt idx="1">
                  <c:v>2.1999999999999999E-2</c:v>
                </c:pt>
                <c:pt idx="2">
                  <c:v>2.9000000000000001E-2</c:v>
                </c:pt>
                <c:pt idx="3">
                  <c:v>-1.4999999999999999E-2</c:v>
                </c:pt>
                <c:pt idx="4">
                  <c:v>2.5000000000000001E-2</c:v>
                </c:pt>
                <c:pt idx="5">
                  <c:v>-4.4999999999999998E-2</c:v>
                </c:pt>
                <c:pt idx="6">
                  <c:v>-3.1E-2</c:v>
                </c:pt>
                <c:pt idx="7">
                  <c:v>-1.4999999999999999E-2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6DBF-4699-B774-C332992515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-100"/>
        <c:axId val="12260112"/>
        <c:axId val="12254128"/>
      </c:barChart>
      <c:catAx>
        <c:axId val="122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254128"/>
        <c:crosses val="autoZero"/>
        <c:auto val="1"/>
        <c:lblAlgn val="ctr"/>
        <c:lblOffset val="100"/>
        <c:noMultiLvlLbl val="0"/>
      </c:catAx>
      <c:valAx>
        <c:axId val="12254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26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61181471316836E-2"/>
          <c:y val="0.12736962815097555"/>
          <c:w val="0.97523881852868322"/>
          <c:h val="0.87263037184902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 VOL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8E0-47B5-8654-A4BC5CB511A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E0-47B5-8654-A4BC5CB511A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8E0-47B5-8654-A4BC5CB511A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8E0-47B5-8654-A4BC5CB511A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8E0-47B5-8654-A4BC5CB511A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E0-47B5-8654-A4BC5CB511A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8E0-47B5-8654-A4BC5CB511A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8E0-47B5-8654-A4BC5CB511A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E0-47B5-8654-A4BC5CB511A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8E0-47B5-8654-A4BC5CB511A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8E0-47B5-8654-A4BC5CB511A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8E0-47B5-8654-A4BC5CB511A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8E0-47B5-8654-A4BC5CB511A2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8E0-47B5-8654-A4BC5CB511A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8E0-47B5-8654-A4BC5CB511A2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8E0-47B5-8654-A4BC5CB511A2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8E0-47B5-8654-A4BC5CB511A2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8E0-47B5-8654-A4BC5CB511A2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88E0-47B5-8654-A4BC5CB511A2}"/>
              </c:ext>
            </c:extLst>
          </c:dPt>
          <c:dLbls>
            <c:dLbl>
              <c:idx val="0"/>
              <c:numFmt formatCode="0.0%" sourceLinked="0"/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8E0-47B5-8654-A4BC5CB511A2}"/>
                </c:ext>
              </c:extLst>
            </c:dLbl>
            <c:dLbl>
              <c:idx val="1"/>
              <c:numFmt formatCode="0.0%" sourceLinked="0"/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8E0-47B5-8654-A4BC5CB511A2}"/>
                </c:ext>
              </c:extLst>
            </c:dLbl>
            <c:dLbl>
              <c:idx val="2"/>
              <c:layout>
                <c:manualLayout>
                  <c:x val="0"/>
                  <c:y val="4.1369043902762102E-2"/>
                </c:manualLayout>
              </c:layout>
              <c:numFmt formatCode="0.0%" sourceLinked="0"/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E0-47B5-8654-A4BC5CB511A2}"/>
                </c:ext>
              </c:extLst>
            </c:dLbl>
            <c:dLbl>
              <c:idx val="5"/>
              <c:numFmt formatCode="0.0%" sourceLinked="0"/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8E0-47B5-8654-A4BC5CB511A2}"/>
                </c:ext>
              </c:extLst>
            </c:dLbl>
            <c:dLbl>
              <c:idx val="18"/>
              <c:numFmt formatCode="0.0%" sourceLinked="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88E0-47B5-8654-A4BC5CB511A2}"/>
                </c:ext>
              </c:extLst>
            </c:dLbl>
            <c:numFmt formatCode="0.0%" sourceLinked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Sheet1!$A$2:$A$14</c:f>
              <c:strCache>
                <c:ptCount val="13"/>
                <c:pt idx="0">
                  <c:v>ENE2018</c:v>
                </c:pt>
                <c:pt idx="1">
                  <c:v>FEB2018</c:v>
                </c:pt>
                <c:pt idx="2">
                  <c:v>MAR2018</c:v>
                </c:pt>
                <c:pt idx="3">
                  <c:v>ABR2018</c:v>
                </c:pt>
                <c:pt idx="4">
                  <c:v>MAY2018</c:v>
                </c:pt>
                <c:pt idx="5">
                  <c:v>JUN2018</c:v>
                </c:pt>
                <c:pt idx="6">
                  <c:v>JUL2018</c:v>
                </c:pt>
                <c:pt idx="7">
                  <c:v>AGO2018</c:v>
                </c:pt>
                <c:pt idx="8">
                  <c:v>SEP2018</c:v>
                </c:pt>
                <c:pt idx="9">
                  <c:v>OCT2018</c:v>
                </c:pt>
                <c:pt idx="10">
                  <c:v>NOV2018</c:v>
                </c:pt>
                <c:pt idx="11">
                  <c:v>DIC2018</c:v>
                </c:pt>
                <c:pt idx="12">
                  <c:v>ENE2019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3.0000000000000001E-3</c:v>
                </c:pt>
                <c:pt idx="1">
                  <c:v>2E-3</c:v>
                </c:pt>
                <c:pt idx="2">
                  <c:v>4.8000000000000001E-2</c:v>
                </c:pt>
                <c:pt idx="3">
                  <c:v>-2.1999999999999999E-2</c:v>
                </c:pt>
                <c:pt idx="4">
                  <c:v>-1.7000000000000001E-2</c:v>
                </c:pt>
                <c:pt idx="5">
                  <c:v>7.0000000000000001E-3</c:v>
                </c:pt>
                <c:pt idx="6">
                  <c:v>-0.03</c:v>
                </c:pt>
                <c:pt idx="7">
                  <c:v>-2.3E-2</c:v>
                </c:pt>
                <c:pt idx="8">
                  <c:v>-3.6999999999999998E-2</c:v>
                </c:pt>
                <c:pt idx="9">
                  <c:v>-3.3000000000000002E-2</c:v>
                </c:pt>
                <c:pt idx="10">
                  <c:v>-5.8999999999999997E-2</c:v>
                </c:pt>
                <c:pt idx="11">
                  <c:v>-4.2999999999999997E-2</c:v>
                </c:pt>
                <c:pt idx="12">
                  <c:v>-7.2999999999999995E-2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8E0-47B5-8654-A4BC5CB511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-100"/>
        <c:axId val="12260112"/>
        <c:axId val="12254128"/>
      </c:barChart>
      <c:catAx>
        <c:axId val="122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1" i="0" u="none" strike="noStrike" kern="1200" cap="all" spc="12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254128"/>
        <c:crosses val="autoZero"/>
        <c:auto val="1"/>
        <c:lblAlgn val="ctr"/>
        <c:lblOffset val="100"/>
        <c:noMultiLvlLbl val="0"/>
      </c:catAx>
      <c:valAx>
        <c:axId val="12254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26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00415573053367E-2"/>
          <c:y val="4.2754731782035031E-2"/>
          <c:w val="0.93495439632545929"/>
          <c:h val="0.892786704538272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 VALORES </c:v>
                </c:pt>
              </c:strCache>
            </c:strRef>
          </c:tx>
          <c:spPr>
            <a:solidFill>
              <a:srgbClr val="009DD9"/>
            </a:solidFill>
            <a:ln>
              <a:solidFill>
                <a:srgbClr val="009DD9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76-4544-8ABD-26ACCC3F7D97}"/>
              </c:ext>
            </c:extLst>
          </c:dPt>
          <c:dLbls>
            <c:dLbl>
              <c:idx val="5"/>
              <c:layout>
                <c:manualLayout>
                  <c:x val="3.7022595321187239E-3"/>
                  <c:y val="0.268004983813977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19670045833831E-2"/>
                      <c:h val="4.53750661209540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276-4544-8ABD-26ACCC3F7D97}"/>
                </c:ext>
              </c:extLst>
            </c:dLbl>
            <c:numFmt formatCode="0.0%" sourceLinked="0"/>
            <c:spPr>
              <a:solidFill>
                <a:srgbClr val="009DD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Hoja1!$A$26:$A$38</c:f>
              <c:strCache>
                <c:ptCount val="13"/>
                <c:pt idx="0">
                  <c:v>ENE2018</c:v>
                </c:pt>
                <c:pt idx="1">
                  <c:v>FEB2018</c:v>
                </c:pt>
                <c:pt idx="2">
                  <c:v>MAR2018</c:v>
                </c:pt>
                <c:pt idx="3">
                  <c:v>ABR2018</c:v>
                </c:pt>
                <c:pt idx="4">
                  <c:v>MAY2018</c:v>
                </c:pt>
                <c:pt idx="5">
                  <c:v>JUN2018</c:v>
                </c:pt>
                <c:pt idx="6">
                  <c:v>JUL2018</c:v>
                </c:pt>
                <c:pt idx="7">
                  <c:v>AGO2018</c:v>
                </c:pt>
                <c:pt idx="8">
                  <c:v>SEP2018</c:v>
                </c:pt>
                <c:pt idx="9">
                  <c:v>OCT2018</c:v>
                </c:pt>
                <c:pt idx="10">
                  <c:v>NOV2018</c:v>
                </c:pt>
                <c:pt idx="11">
                  <c:v>DIC2018</c:v>
                </c:pt>
                <c:pt idx="12">
                  <c:v>ENE2019</c:v>
                </c:pt>
              </c:strCache>
            </c:strRef>
          </c:cat>
          <c:val>
            <c:numRef>
              <c:f>Hoja1!$C$26:$C$38</c:f>
              <c:numCache>
                <c:formatCode>0.0%</c:formatCode>
                <c:ptCount val="13"/>
                <c:pt idx="0">
                  <c:v>0.17199999999999999</c:v>
                </c:pt>
                <c:pt idx="1">
                  <c:v>0.188</c:v>
                </c:pt>
                <c:pt idx="2">
                  <c:v>0.25900000000000001</c:v>
                </c:pt>
                <c:pt idx="3">
                  <c:v>0.153</c:v>
                </c:pt>
                <c:pt idx="4">
                  <c:v>0.19</c:v>
                </c:pt>
                <c:pt idx="5">
                  <c:v>0.248</c:v>
                </c:pt>
                <c:pt idx="6">
                  <c:v>0.223</c:v>
                </c:pt>
                <c:pt idx="7">
                  <c:v>0.245</c:v>
                </c:pt>
                <c:pt idx="8">
                  <c:v>0.30099999999999999</c:v>
                </c:pt>
                <c:pt idx="9">
                  <c:v>0.36699999999999999</c:v>
                </c:pt>
                <c:pt idx="10">
                  <c:v>0.36399999999999999</c:v>
                </c:pt>
                <c:pt idx="11">
                  <c:v>0.40200000000000002</c:v>
                </c:pt>
                <c:pt idx="12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76-4544-8ABD-26ACCC3F7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2256304"/>
        <c:axId val="12251408"/>
      </c:barChart>
      <c:lineChart>
        <c:grouping val="stacked"/>
        <c:varyColors val="0"/>
        <c:ser>
          <c:idx val="2"/>
          <c:order val="1"/>
          <c:tx>
            <c:strRef>
              <c:f>Hoja1!$D$1</c:f>
              <c:strCache>
                <c:ptCount val="1"/>
                <c:pt idx="0">
                  <c:v>PRECIO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B050"/>
              </a:solidFill>
              <a:ln cap="rnd">
                <a:solidFill>
                  <a:srgbClr val="00B050"/>
                </a:solidFill>
              </a:ln>
            </c:spPr>
          </c:marker>
          <c:dLbls>
            <c:dLbl>
              <c:idx val="1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49-4814-A5D6-02854CE62BAD}"/>
                </c:ext>
              </c:extLst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49-4814-A5D6-02854CE62BAD}"/>
                </c:ext>
              </c:extLst>
            </c:dLbl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0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Hoja1!$A$26:$A$38</c:f>
              <c:strCache>
                <c:ptCount val="13"/>
                <c:pt idx="0">
                  <c:v>ENE2018</c:v>
                </c:pt>
                <c:pt idx="1">
                  <c:v>FEB2018</c:v>
                </c:pt>
                <c:pt idx="2">
                  <c:v>MAR2018</c:v>
                </c:pt>
                <c:pt idx="3">
                  <c:v>ABR2018</c:v>
                </c:pt>
                <c:pt idx="4">
                  <c:v>MAY2018</c:v>
                </c:pt>
                <c:pt idx="5">
                  <c:v>JUN2018</c:v>
                </c:pt>
                <c:pt idx="6">
                  <c:v>JUL2018</c:v>
                </c:pt>
                <c:pt idx="7">
                  <c:v>AGO2018</c:v>
                </c:pt>
                <c:pt idx="8">
                  <c:v>SEP2018</c:v>
                </c:pt>
                <c:pt idx="9">
                  <c:v>OCT2018</c:v>
                </c:pt>
                <c:pt idx="10">
                  <c:v>NOV2018</c:v>
                </c:pt>
                <c:pt idx="11">
                  <c:v>DIC2018</c:v>
                </c:pt>
                <c:pt idx="12">
                  <c:v>ENE2019</c:v>
                </c:pt>
              </c:strCache>
            </c:strRef>
          </c:cat>
          <c:val>
            <c:numRef>
              <c:f>Hoja1!$D$26:$D$38</c:f>
              <c:numCache>
                <c:formatCode>0.0%</c:formatCode>
                <c:ptCount val="13"/>
                <c:pt idx="0">
                  <c:v>0.16806034278355253</c:v>
                </c:pt>
                <c:pt idx="1">
                  <c:v>0.185</c:v>
                </c:pt>
                <c:pt idx="2">
                  <c:v>0.20100000000000001</c:v>
                </c:pt>
                <c:pt idx="3">
                  <c:v>0.18</c:v>
                </c:pt>
                <c:pt idx="4">
                  <c:v>0.21</c:v>
                </c:pt>
                <c:pt idx="5">
                  <c:v>0.23899999999999999</c:v>
                </c:pt>
                <c:pt idx="6">
                  <c:v>0.26100000000000001</c:v>
                </c:pt>
                <c:pt idx="7">
                  <c:v>0.27400000000000002</c:v>
                </c:pt>
                <c:pt idx="8">
                  <c:v>0.35199999999999998</c:v>
                </c:pt>
                <c:pt idx="9">
                  <c:v>0.41299999999999998</c:v>
                </c:pt>
                <c:pt idx="10">
                  <c:v>0.45</c:v>
                </c:pt>
                <c:pt idx="11">
                  <c:v>0.46500000000000002</c:v>
                </c:pt>
                <c:pt idx="12">
                  <c:v>0.51500000000000001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276-4544-8ABD-26ACCC3F7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4672"/>
        <c:axId val="12261200"/>
      </c:lineChart>
      <c:catAx>
        <c:axId val="1225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2251408"/>
        <c:crosses val="autoZero"/>
        <c:auto val="0"/>
        <c:lblAlgn val="ctr"/>
        <c:lblOffset val="100"/>
        <c:noMultiLvlLbl val="0"/>
      </c:catAx>
      <c:valAx>
        <c:axId val="12251408"/>
        <c:scaling>
          <c:orientation val="minMax"/>
          <c:max val="0.55000000000000004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/>
                </a:solidFill>
              </a:defRPr>
            </a:pPr>
            <a:endParaRPr lang="es-AR"/>
          </a:p>
        </c:txPr>
        <c:crossAx val="12256304"/>
        <c:crosses val="autoZero"/>
        <c:crossBetween val="between"/>
      </c:valAx>
      <c:valAx>
        <c:axId val="12261200"/>
        <c:scaling>
          <c:orientation val="minMax"/>
          <c:max val="0.55000000000000004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/>
                </a:solidFill>
              </a:defRPr>
            </a:pPr>
            <a:endParaRPr lang="es-AR"/>
          </a:p>
        </c:txPr>
        <c:crossAx val="12254672"/>
        <c:crosses val="max"/>
        <c:crossBetween val="between"/>
      </c:valAx>
      <c:catAx>
        <c:axId val="1225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12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800" b="1"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ENE19 vs ENE18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rgbClr val="FF6600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FF6600"/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Total</c:v>
                </c:pt>
                <c:pt idx="1">
                  <c:v>Alimentacion</c:v>
                </c:pt>
                <c:pt idx="2">
                  <c:v>Desayuno + Merienda</c:v>
                </c:pt>
                <c:pt idx="3">
                  <c:v>Perecederos+Frio</c:v>
                </c:pt>
                <c:pt idx="4">
                  <c:v>Limpieza de Ropa y Hogar</c:v>
                </c:pt>
                <c:pt idx="5">
                  <c:v>Higiene + Cosmética</c:v>
                </c:pt>
                <c:pt idx="6">
                  <c:v>Bebidas con alcohol</c:v>
                </c:pt>
                <c:pt idx="7">
                  <c:v>Bebidas sin alcohol</c:v>
                </c:pt>
                <c:pt idx="8">
                  <c:v>Impulsivos</c:v>
                </c:pt>
              </c:strCache>
            </c:strRef>
          </c:cat>
          <c:val>
            <c:numRef>
              <c:f>Hoja1!$B$2:$B$10</c:f>
              <c:numCache>
                <c:formatCode>0.0%</c:formatCode>
                <c:ptCount val="9"/>
                <c:pt idx="0">
                  <c:v>-7.2999999999999995E-2</c:v>
                </c:pt>
                <c:pt idx="1">
                  <c:v>-5.5999999999999994E-2</c:v>
                </c:pt>
                <c:pt idx="2">
                  <c:v>-6.3E-2</c:v>
                </c:pt>
                <c:pt idx="3">
                  <c:v>-0.10099999999999999</c:v>
                </c:pt>
                <c:pt idx="4">
                  <c:v>-0.08</c:v>
                </c:pt>
                <c:pt idx="5">
                  <c:v>-5.5999999999999994E-2</c:v>
                </c:pt>
                <c:pt idx="6">
                  <c:v>-7.2000000000000008E-2</c:v>
                </c:pt>
                <c:pt idx="7">
                  <c:v>-0.14099999999999999</c:v>
                </c:pt>
                <c:pt idx="8">
                  <c:v>-9.0000000000000011E-3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0-441A-A6E9-11D551100D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64412352"/>
        <c:axId val="783433840"/>
      </c:barChart>
      <c:catAx>
        <c:axId val="106441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83433840"/>
        <c:crosses val="autoZero"/>
        <c:auto val="1"/>
        <c:lblAlgn val="ctr"/>
        <c:lblOffset val="100"/>
        <c:noMultiLvlLbl val="0"/>
      </c:catAx>
      <c:valAx>
        <c:axId val="7834338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6441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3808923824409655E-2"/>
          <c:w val="0.98912106299212599"/>
          <c:h val="0.936191076175590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SELF CADENAS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CE-408A-8DD2-9B2C096BA920}"/>
              </c:ext>
            </c:extLst>
          </c:dPt>
          <c:dLbls>
            <c:numFmt formatCode="0.0%" sourceLinked="0"/>
            <c:spPr>
              <a:solidFill>
                <a:srgbClr val="FF6600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ENE2019 vs ENE2018</c:v>
                </c:pt>
              </c:strCache>
            </c:strRef>
          </c:cat>
          <c:val>
            <c:numRef>
              <c:f>Hoja1!$B$2</c:f>
              <c:numCache>
                <c:formatCode>0.0%</c:formatCode>
                <c:ptCount val="1"/>
                <c:pt idx="0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CE-408A-8DD2-9B2C096BA920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SELF INDEPENDIENTE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3219601114285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CE-408A-8DD2-9B2C096BA920}"/>
                </c:ext>
              </c:extLst>
            </c:dLbl>
            <c:spPr>
              <a:solidFill>
                <a:srgbClr val="00B0F0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ENE2019 vs ENE2018</c:v>
                </c:pt>
              </c:strCache>
            </c:strRef>
          </c:cat>
          <c:val>
            <c:numRef>
              <c:f>Hoja1!$C$2</c:f>
              <c:numCache>
                <c:formatCode>0.0%</c:formatCode>
                <c:ptCount val="1"/>
                <c:pt idx="0">
                  <c:v>-5.8999999999999997E-2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CE-408A-8DD2-9B2C096BA92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SELF SERVICE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CE-408A-8DD2-9B2C096BA920}"/>
              </c:ext>
            </c:extLst>
          </c:dPt>
          <c:dLbls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ENE2019 vs ENE2018</c:v>
                </c:pt>
              </c:strCache>
            </c:strRef>
          </c:cat>
          <c:val>
            <c:numRef>
              <c:f>Hoja1!$D$2</c:f>
              <c:numCache>
                <c:formatCode>0.0%</c:formatCode>
                <c:ptCount val="1"/>
                <c:pt idx="0">
                  <c:v>-1.7999999999999999E-2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CE-408A-8DD2-9B2C096BA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90"/>
        <c:axId val="-904463936"/>
        <c:axId val="-904468288"/>
      </c:barChart>
      <c:catAx>
        <c:axId val="-90446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904468288"/>
        <c:crosses val="autoZero"/>
        <c:auto val="0"/>
        <c:lblAlgn val="ctr"/>
        <c:lblOffset val="100"/>
        <c:noMultiLvlLbl val="0"/>
      </c:catAx>
      <c:valAx>
        <c:axId val="-904468288"/>
        <c:scaling>
          <c:orientation val="minMax"/>
          <c:max val="0.35000000000000003"/>
        </c:scaling>
        <c:delete val="1"/>
        <c:axPos val="l"/>
        <c:numFmt formatCode="0%" sourceLinked="0"/>
        <c:majorTickMark val="none"/>
        <c:minorTickMark val="none"/>
        <c:tickLblPos val="nextTo"/>
        <c:crossAx val="-90446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0869F-F1F6-4CC7-94DE-37CB745908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C88BB32-82D5-4A11-9393-EEC7DB8BFE90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AR" sz="1200" b="1" dirty="0">
              <a:solidFill>
                <a:schemeClr val="bg1"/>
              </a:solidFill>
            </a:rPr>
            <a:t>Impulsivos</a:t>
          </a:r>
        </a:p>
      </dgm:t>
    </dgm:pt>
    <dgm:pt modelId="{1F022E83-33C7-45A2-8F44-B5D31D7CA13C}" type="parTrans" cxnId="{7040DD6E-4D0E-4D69-9740-FF21D3FC3D1A}">
      <dgm:prSet/>
      <dgm:spPr/>
      <dgm:t>
        <a:bodyPr/>
        <a:lstStyle/>
        <a:p>
          <a:endParaRPr lang="es-AR"/>
        </a:p>
      </dgm:t>
    </dgm:pt>
    <dgm:pt modelId="{F0240560-7445-45AD-A149-28BAFA658490}" type="sibTrans" cxnId="{7040DD6E-4D0E-4D69-9740-FF21D3FC3D1A}">
      <dgm:prSet/>
      <dgm:spPr/>
      <dgm:t>
        <a:bodyPr/>
        <a:lstStyle/>
        <a:p>
          <a:endParaRPr lang="es-AR"/>
        </a:p>
      </dgm:t>
    </dgm:pt>
    <dgm:pt modelId="{1432B542-4AB4-4AC1-83DD-5D13B50B698B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buNone/>
          </a:pPr>
          <a:r>
            <a:rPr lang="es-AR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Alfajores  -  Bañados de chocolates - Bombones y Bocaditos - Caramelos  Chocolates y tabletas  Chupetines - Cigarrillos  Confituras - Gomas de mascar - Huevos y figuras de chocolates - Mantecol Patillas - Turrón</a:t>
          </a:r>
        </a:p>
      </dgm:t>
    </dgm:pt>
    <dgm:pt modelId="{35A9965D-1B06-4882-8A72-6741E5D80610}" type="parTrans" cxnId="{C2FF5A5C-A906-4E7A-AA8A-BBD50A75DA6A}">
      <dgm:prSet/>
      <dgm:spPr/>
      <dgm:t>
        <a:bodyPr/>
        <a:lstStyle/>
        <a:p>
          <a:endParaRPr lang="es-AR"/>
        </a:p>
      </dgm:t>
    </dgm:pt>
    <dgm:pt modelId="{DE0943AA-FC41-444F-AD54-7E5832E50ECF}" type="sibTrans" cxnId="{C2FF5A5C-A906-4E7A-AA8A-BBD50A75DA6A}">
      <dgm:prSet/>
      <dgm:spPr/>
      <dgm:t>
        <a:bodyPr/>
        <a:lstStyle/>
        <a:p>
          <a:endParaRPr lang="es-AR"/>
        </a:p>
      </dgm:t>
    </dgm:pt>
    <dgm:pt modelId="{A88CDF10-583D-4867-A0E2-6B9A03DD6B53}" type="pres">
      <dgm:prSet presAssocID="{1A70869F-F1F6-4CC7-94DE-37CB745908EA}" presName="Name0" presStyleCnt="0">
        <dgm:presLayoutVars>
          <dgm:dir/>
          <dgm:animLvl val="lvl"/>
          <dgm:resizeHandles val="exact"/>
        </dgm:presLayoutVars>
      </dgm:prSet>
      <dgm:spPr/>
    </dgm:pt>
    <dgm:pt modelId="{EF86C775-BB8D-463D-B210-6D20B976F47E}" type="pres">
      <dgm:prSet presAssocID="{7C88BB32-82D5-4A11-9393-EEC7DB8BFE90}" presName="composite" presStyleCnt="0"/>
      <dgm:spPr/>
    </dgm:pt>
    <dgm:pt modelId="{8EF87FC9-4189-484E-B5BA-FBC162A98843}" type="pres">
      <dgm:prSet presAssocID="{7C88BB32-82D5-4A11-9393-EEC7DB8BFE90}" presName="parTx" presStyleLbl="alignNode1" presStyleIdx="0" presStyleCnt="1" custLinFactNeighborX="4762" custLinFactNeighborY="-2522">
        <dgm:presLayoutVars>
          <dgm:chMax val="0"/>
          <dgm:chPref val="0"/>
          <dgm:bulletEnabled val="1"/>
        </dgm:presLayoutVars>
      </dgm:prSet>
      <dgm:spPr/>
    </dgm:pt>
    <dgm:pt modelId="{9E8574AB-257D-43E0-97D6-46F7DAED1E9A}" type="pres">
      <dgm:prSet presAssocID="{7C88BB32-82D5-4A11-9393-EEC7DB8BFE90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FF7B904-A32F-4D70-943F-23225894D95A}" type="presOf" srcId="{1A70869F-F1F6-4CC7-94DE-37CB745908EA}" destId="{A88CDF10-583D-4867-A0E2-6B9A03DD6B53}" srcOrd="0" destOrd="0" presId="urn:microsoft.com/office/officeart/2005/8/layout/hList1"/>
    <dgm:cxn modelId="{9C21501E-B821-485B-AA51-A6B7546616CE}" type="presOf" srcId="{7C88BB32-82D5-4A11-9393-EEC7DB8BFE90}" destId="{8EF87FC9-4189-484E-B5BA-FBC162A98843}" srcOrd="0" destOrd="0" presId="urn:microsoft.com/office/officeart/2005/8/layout/hList1"/>
    <dgm:cxn modelId="{C2FF5A5C-A906-4E7A-AA8A-BBD50A75DA6A}" srcId="{7C88BB32-82D5-4A11-9393-EEC7DB8BFE90}" destId="{1432B542-4AB4-4AC1-83DD-5D13B50B698B}" srcOrd="0" destOrd="0" parTransId="{35A9965D-1B06-4882-8A72-6741E5D80610}" sibTransId="{DE0943AA-FC41-444F-AD54-7E5832E50ECF}"/>
    <dgm:cxn modelId="{7040DD6E-4D0E-4D69-9740-FF21D3FC3D1A}" srcId="{1A70869F-F1F6-4CC7-94DE-37CB745908EA}" destId="{7C88BB32-82D5-4A11-9393-EEC7DB8BFE90}" srcOrd="0" destOrd="0" parTransId="{1F022E83-33C7-45A2-8F44-B5D31D7CA13C}" sibTransId="{F0240560-7445-45AD-A149-28BAFA658490}"/>
    <dgm:cxn modelId="{BAF6F2BF-340B-48C8-AF2C-D5F275D90532}" type="presOf" srcId="{1432B542-4AB4-4AC1-83DD-5D13B50B698B}" destId="{9E8574AB-257D-43E0-97D6-46F7DAED1E9A}" srcOrd="0" destOrd="0" presId="urn:microsoft.com/office/officeart/2005/8/layout/hList1"/>
    <dgm:cxn modelId="{79294AF4-AEA1-409C-A7DE-B80895837A84}" type="presParOf" srcId="{A88CDF10-583D-4867-A0E2-6B9A03DD6B53}" destId="{EF86C775-BB8D-463D-B210-6D20B976F47E}" srcOrd="0" destOrd="0" presId="urn:microsoft.com/office/officeart/2005/8/layout/hList1"/>
    <dgm:cxn modelId="{2E5547F6-77DE-41EE-9C95-54FFF0B9234B}" type="presParOf" srcId="{EF86C775-BB8D-463D-B210-6D20B976F47E}" destId="{8EF87FC9-4189-484E-B5BA-FBC162A98843}" srcOrd="0" destOrd="0" presId="urn:microsoft.com/office/officeart/2005/8/layout/hList1"/>
    <dgm:cxn modelId="{586C904A-ABF7-422C-AC3F-54838280CF88}" type="presParOf" srcId="{EF86C775-BB8D-463D-B210-6D20B976F47E}" destId="{9E8574AB-257D-43E0-97D6-46F7DAED1E9A}" srcOrd="1" destOrd="0" presId="urn:microsoft.com/office/officeart/2005/8/layout/hList1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87FC9-4189-484E-B5BA-FBC162A98843}">
      <dsp:nvSpPr>
        <dsp:cNvPr id="0" name=""/>
        <dsp:cNvSpPr/>
      </dsp:nvSpPr>
      <dsp:spPr>
        <a:xfrm>
          <a:off x="0" y="0"/>
          <a:ext cx="1512168" cy="60486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>
              <a:solidFill>
                <a:schemeClr val="bg1"/>
              </a:solidFill>
            </a:rPr>
            <a:t>Impulsivos</a:t>
          </a:r>
        </a:p>
      </dsp:txBody>
      <dsp:txXfrm>
        <a:off x="0" y="0"/>
        <a:ext cx="1512168" cy="604867"/>
      </dsp:txXfrm>
    </dsp:sp>
    <dsp:sp modelId="{9E8574AB-257D-43E0-97D6-46F7DAED1E9A}">
      <dsp:nvSpPr>
        <dsp:cNvPr id="0" name=""/>
        <dsp:cNvSpPr/>
      </dsp:nvSpPr>
      <dsp:spPr>
        <a:xfrm>
          <a:off x="0" y="620121"/>
          <a:ext cx="1512168" cy="215208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AR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Alfajores  -  Bañados de chocolates - Bombones y Bocaditos - Caramelos  Chocolates y tabletas  Chupetines - Cigarrillos  Confituras - Gomas de mascar - Huevos y figuras de chocolates - Mantecol Patillas - Turrón</a:t>
          </a:r>
        </a:p>
      </dsp:txBody>
      <dsp:txXfrm>
        <a:off x="0" y="620121"/>
        <a:ext cx="1512168" cy="215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2C71A-A072-412E-9CB8-E8A895DA4385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46774-D87D-4966-B037-A43864091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94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46774-D87D-4966-B037-A4386409156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11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7535-329B-4499-B551-6EB754F18DF1}" type="datetimeFigureOut">
              <a:rPr lang="es-AR" smtClean="0"/>
              <a:pPr/>
              <a:t>13/2/2019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29-EADE-4AF1-BE21-9969DD3379D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4.xml"/><Relationship Id="rId7" Type="http://schemas.openxmlformats.org/officeDocument/2006/relationships/image" Target="../media/image17.png"/><Relationship Id="rId12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6.emf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ebJudy\Scentia 2015\ppt Mayo 2017\jpg\Caratula_Logo-05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" y="11033"/>
            <a:ext cx="914347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493ED45-4BFB-47D9-A1ED-8A58EE6D728C}"/>
              </a:ext>
            </a:extLst>
          </p:cNvPr>
          <p:cNvSpPr txBox="1">
            <a:spLocks/>
          </p:cNvSpPr>
          <p:nvPr/>
        </p:nvSpPr>
        <p:spPr>
          <a:xfrm>
            <a:off x="853010" y="647473"/>
            <a:ext cx="6481381" cy="574675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eaLnBrk="1" hangingPunct="1">
              <a:defRPr sz="2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AR" dirty="0"/>
              <a:t>SELF SERVICE TOTAL (Cadenas + independientes)</a:t>
            </a:r>
          </a:p>
        </p:txBody>
      </p:sp>
      <p:pic>
        <p:nvPicPr>
          <p:cNvPr id="3" name="Picture 205">
            <a:extLst>
              <a:ext uri="{FF2B5EF4-FFF2-40B4-BE49-F238E27FC236}">
                <a16:creationId xmlns:a16="http://schemas.microsoft.com/office/drawing/2014/main" id="{96AE53C8-A511-412E-9D7D-D23E137D5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1DE"/>
              </a:clrFrom>
              <a:clrTo>
                <a:srgbClr val="F9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6984" r="12494" b="15520"/>
          <a:stretch/>
        </p:blipFill>
        <p:spPr bwMode="auto">
          <a:xfrm>
            <a:off x="8405090" y="688711"/>
            <a:ext cx="685591" cy="5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0BE30232-5E20-4408-A32B-DFA5DE5507C2}"/>
              </a:ext>
            </a:extLst>
          </p:cNvPr>
          <p:cNvSpPr txBox="1">
            <a:spLocks/>
          </p:cNvSpPr>
          <p:nvPr/>
        </p:nvSpPr>
        <p:spPr>
          <a:xfrm>
            <a:off x="34200" y="2"/>
            <a:ext cx="8858280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A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AR" sz="2800" dirty="0"/>
              <a:t>Variaciones de canastas - Enero 2019</a:t>
            </a:r>
            <a:endParaRPr lang="es-ES" sz="2800" dirty="0"/>
          </a:p>
        </p:txBody>
      </p:sp>
      <p:sp>
        <p:nvSpPr>
          <p:cNvPr id="30" name="Rounded Rectangle 45">
            <a:extLst>
              <a:ext uri="{FF2B5EF4-FFF2-40B4-BE49-F238E27FC236}">
                <a16:creationId xmlns:a16="http://schemas.microsoft.com/office/drawing/2014/main" id="{748887BE-C4ED-4374-BE46-A2A6CE386DCD}"/>
              </a:ext>
            </a:extLst>
          </p:cNvPr>
          <p:cNvSpPr/>
          <p:nvPr/>
        </p:nvSpPr>
        <p:spPr>
          <a:xfrm>
            <a:off x="2586727" y="5950068"/>
            <a:ext cx="5818364" cy="512979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i="1" dirty="0"/>
              <a:t>Todas las canastas han empezado el año con variaciones negativas, siendo las bebidas sin alcohol las que lo hicieron en mayor dimensión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CC450CC-4B91-4EF3-9133-B78ABB86A6DB}"/>
              </a:ext>
            </a:extLst>
          </p:cNvPr>
          <p:cNvGrpSpPr/>
          <p:nvPr/>
        </p:nvGrpSpPr>
        <p:grpSpPr>
          <a:xfrm>
            <a:off x="53318" y="1397000"/>
            <a:ext cx="9090682" cy="4480272"/>
            <a:chOff x="53318" y="1397000"/>
            <a:chExt cx="9090682" cy="4480272"/>
          </a:xfrm>
        </p:grpSpPr>
        <p:graphicFrame>
          <p:nvGraphicFramePr>
            <p:cNvPr id="11" name="Gráfico 10">
              <a:extLst>
                <a:ext uri="{FF2B5EF4-FFF2-40B4-BE49-F238E27FC236}">
                  <a16:creationId xmlns:a16="http://schemas.microsoft.com/office/drawing/2014/main" id="{908FB8C1-1E09-40F7-AB09-732A0D0DA8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06936560"/>
                </p:ext>
              </p:extLst>
            </p:nvPr>
          </p:nvGraphicFramePr>
          <p:xfrm>
            <a:off x="53318" y="1397000"/>
            <a:ext cx="9090682" cy="4480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3" name="Picture 2" descr="Resultado de imagen para iconos de comidas">
              <a:extLst>
                <a:ext uri="{FF2B5EF4-FFF2-40B4-BE49-F238E27FC236}">
                  <a16:creationId xmlns:a16="http://schemas.microsoft.com/office/drawing/2014/main" id="{5093BB8E-C5C7-426B-9632-8D08D6F7D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899170"/>
              <a:ext cx="440614" cy="476658"/>
            </a:xfrm>
            <a:prstGeom prst="rect">
              <a:avLst/>
            </a:prstGeom>
            <a:solidFill>
              <a:srgbClr val="FC1C04"/>
            </a:solidFill>
          </p:spPr>
        </p:pic>
        <p:pic>
          <p:nvPicPr>
            <p:cNvPr id="14" name="Picture 4" descr="Imagen relacionada">
              <a:extLst>
                <a:ext uri="{FF2B5EF4-FFF2-40B4-BE49-F238E27FC236}">
                  <a16:creationId xmlns:a16="http://schemas.microsoft.com/office/drawing/2014/main" id="{6A6DDE21-90E7-42B7-8C02-F690837FB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204" y="4835933"/>
              <a:ext cx="483965" cy="523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Resultado de imagen para iconos de congelados">
              <a:extLst>
                <a:ext uri="{FF2B5EF4-FFF2-40B4-BE49-F238E27FC236}">
                  <a16:creationId xmlns:a16="http://schemas.microsoft.com/office/drawing/2014/main" id="{D01DEC7F-1736-4E42-8336-11878B474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765" y="4905813"/>
              <a:ext cx="434474" cy="470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Imagen relacionada">
              <a:extLst>
                <a:ext uri="{FF2B5EF4-FFF2-40B4-BE49-F238E27FC236}">
                  <a16:creationId xmlns:a16="http://schemas.microsoft.com/office/drawing/2014/main" id="{63E04F32-B720-4840-AE84-53A752887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708" y="4905813"/>
              <a:ext cx="408218" cy="4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C06F547-1179-4151-AF8F-66F3C41FA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4704" y="4934217"/>
              <a:ext cx="408218" cy="441611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83112EE-1EB6-41A1-BEE8-8EEF4C4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6116" y="4880155"/>
              <a:ext cx="440614" cy="47665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3CCB363-AC1B-4C70-888A-F7A0FF11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93999" y="4457559"/>
              <a:ext cx="440614" cy="476658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063177-079B-4CCE-99BA-F795B2300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24969" y="4890893"/>
              <a:ext cx="390404" cy="484935"/>
            </a:xfrm>
            <a:prstGeom prst="rect">
              <a:avLst/>
            </a:prstGeom>
          </p:spPr>
        </p:pic>
        <p:sp>
          <p:nvSpPr>
            <p:cNvPr id="22" name="Rectangle 136">
              <a:extLst>
                <a:ext uri="{FF2B5EF4-FFF2-40B4-BE49-F238E27FC236}">
                  <a16:creationId xmlns:a16="http://schemas.microsoft.com/office/drawing/2014/main" id="{D1E5B7D0-7540-45ED-BD0B-6C5ACF58ABFA}"/>
                </a:ext>
              </a:extLst>
            </p:cNvPr>
            <p:cNvSpPr/>
            <p:nvPr/>
          </p:nvSpPr>
          <p:spPr>
            <a:xfrm>
              <a:off x="1408010" y="4818097"/>
              <a:ext cx="584342" cy="55741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23" name="Rectangle 136">
              <a:extLst>
                <a:ext uri="{FF2B5EF4-FFF2-40B4-BE49-F238E27FC236}">
                  <a16:creationId xmlns:a16="http://schemas.microsoft.com/office/drawing/2014/main" id="{67D25097-4E6D-4A72-A66A-DD0160EF1D7C}"/>
                </a:ext>
              </a:extLst>
            </p:cNvPr>
            <p:cNvSpPr/>
            <p:nvPr/>
          </p:nvSpPr>
          <p:spPr>
            <a:xfrm>
              <a:off x="2297914" y="4818410"/>
              <a:ext cx="584342" cy="55741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24" name="Rectangle 136">
              <a:extLst>
                <a:ext uri="{FF2B5EF4-FFF2-40B4-BE49-F238E27FC236}">
                  <a16:creationId xmlns:a16="http://schemas.microsoft.com/office/drawing/2014/main" id="{3AC30F76-B09F-459C-B096-344374A919B0}"/>
                </a:ext>
              </a:extLst>
            </p:cNvPr>
            <p:cNvSpPr/>
            <p:nvPr/>
          </p:nvSpPr>
          <p:spPr>
            <a:xfrm>
              <a:off x="3324311" y="4818410"/>
              <a:ext cx="584342" cy="55741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25" name="Rectangle 136">
              <a:extLst>
                <a:ext uri="{FF2B5EF4-FFF2-40B4-BE49-F238E27FC236}">
                  <a16:creationId xmlns:a16="http://schemas.microsoft.com/office/drawing/2014/main" id="{0190A093-F8B3-4587-AE38-F8250FE3A216}"/>
                </a:ext>
              </a:extLst>
            </p:cNvPr>
            <p:cNvSpPr/>
            <p:nvPr/>
          </p:nvSpPr>
          <p:spPr>
            <a:xfrm>
              <a:off x="4280842" y="4818410"/>
              <a:ext cx="584342" cy="55741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26" name="Rectangle 136">
              <a:extLst>
                <a:ext uri="{FF2B5EF4-FFF2-40B4-BE49-F238E27FC236}">
                  <a16:creationId xmlns:a16="http://schemas.microsoft.com/office/drawing/2014/main" id="{FEC2DE31-0844-4232-9E2E-F4869C78B58D}"/>
                </a:ext>
              </a:extLst>
            </p:cNvPr>
            <p:cNvSpPr/>
            <p:nvPr/>
          </p:nvSpPr>
          <p:spPr>
            <a:xfrm>
              <a:off x="5297564" y="4818410"/>
              <a:ext cx="584342" cy="55741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27" name="Rectangle 136">
              <a:extLst>
                <a:ext uri="{FF2B5EF4-FFF2-40B4-BE49-F238E27FC236}">
                  <a16:creationId xmlns:a16="http://schemas.microsoft.com/office/drawing/2014/main" id="{7E627799-D9F5-48A3-8C00-2514B69BC7A6}"/>
                </a:ext>
              </a:extLst>
            </p:cNvPr>
            <p:cNvSpPr/>
            <p:nvPr/>
          </p:nvSpPr>
          <p:spPr>
            <a:xfrm>
              <a:off x="6233435" y="4818097"/>
              <a:ext cx="584342" cy="55741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28" name="Rectangle 136">
              <a:extLst>
                <a:ext uri="{FF2B5EF4-FFF2-40B4-BE49-F238E27FC236}">
                  <a16:creationId xmlns:a16="http://schemas.microsoft.com/office/drawing/2014/main" id="{D3FB8C0B-8620-450A-9139-390882799691}"/>
                </a:ext>
              </a:extLst>
            </p:cNvPr>
            <p:cNvSpPr/>
            <p:nvPr/>
          </p:nvSpPr>
          <p:spPr>
            <a:xfrm>
              <a:off x="8188568" y="4818097"/>
              <a:ext cx="584342" cy="55741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29" name="Rectangle 136">
              <a:extLst>
                <a:ext uri="{FF2B5EF4-FFF2-40B4-BE49-F238E27FC236}">
                  <a16:creationId xmlns:a16="http://schemas.microsoft.com/office/drawing/2014/main" id="{B5FB6FA8-8634-48DE-91C6-9D8BE18BD2EC}"/>
                </a:ext>
              </a:extLst>
            </p:cNvPr>
            <p:cNvSpPr/>
            <p:nvPr/>
          </p:nvSpPr>
          <p:spPr>
            <a:xfrm>
              <a:off x="7286919" y="4475268"/>
              <a:ext cx="473021" cy="47665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grpSp>
          <p:nvGrpSpPr>
            <p:cNvPr id="31" name="3 Grupo">
              <a:extLst>
                <a:ext uri="{FF2B5EF4-FFF2-40B4-BE49-F238E27FC236}">
                  <a16:creationId xmlns:a16="http://schemas.microsoft.com/office/drawing/2014/main" id="{069F1F5A-8C49-45AB-B07A-ED2E0F97A440}"/>
                </a:ext>
              </a:extLst>
            </p:cNvPr>
            <p:cNvGrpSpPr/>
            <p:nvPr/>
          </p:nvGrpSpPr>
          <p:grpSpPr>
            <a:xfrm>
              <a:off x="251520" y="4499782"/>
              <a:ext cx="872607" cy="875733"/>
              <a:chOff x="807272" y="2005265"/>
              <a:chExt cx="961218" cy="961218"/>
            </a:xfrm>
            <a:solidFill>
              <a:schemeClr val="bg1">
                <a:lumMod val="65000"/>
              </a:schemeClr>
            </a:solidFill>
          </p:grpSpPr>
          <p:sp>
            <p:nvSpPr>
              <p:cNvPr id="32" name="1 Elipse">
                <a:extLst>
                  <a:ext uri="{FF2B5EF4-FFF2-40B4-BE49-F238E27FC236}">
                    <a16:creationId xmlns:a16="http://schemas.microsoft.com/office/drawing/2014/main" id="{8A43300F-FA3A-4577-8A7A-E2767383A15A}"/>
                  </a:ext>
                </a:extLst>
              </p:cNvPr>
              <p:cNvSpPr/>
              <p:nvPr/>
            </p:nvSpPr>
            <p:spPr>
              <a:xfrm>
                <a:off x="807272" y="2005265"/>
                <a:ext cx="961218" cy="961218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943D51A2-7F64-4E0E-A972-064B7DBF1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134" y="2227808"/>
                <a:ext cx="551719" cy="547289"/>
              </a:xfrm>
              <a:custGeom>
                <a:avLst/>
                <a:gdLst>
                  <a:gd name="T0" fmla="*/ 171 w 211"/>
                  <a:gd name="T1" fmla="*/ 165 h 209"/>
                  <a:gd name="T2" fmla="*/ 149 w 211"/>
                  <a:gd name="T3" fmla="*/ 182 h 209"/>
                  <a:gd name="T4" fmla="*/ 81 w 211"/>
                  <a:gd name="T5" fmla="*/ 182 h 209"/>
                  <a:gd name="T6" fmla="*/ 72 w 211"/>
                  <a:gd name="T7" fmla="*/ 169 h 209"/>
                  <a:gd name="T8" fmla="*/ 81 w 211"/>
                  <a:gd name="T9" fmla="*/ 142 h 209"/>
                  <a:gd name="T10" fmla="*/ 189 w 211"/>
                  <a:gd name="T11" fmla="*/ 142 h 209"/>
                  <a:gd name="T12" fmla="*/ 211 w 211"/>
                  <a:gd name="T13" fmla="*/ 48 h 209"/>
                  <a:gd name="T14" fmla="*/ 40 w 211"/>
                  <a:gd name="T15" fmla="*/ 25 h 209"/>
                  <a:gd name="T16" fmla="*/ 26 w 211"/>
                  <a:gd name="T17" fmla="*/ 16 h 209"/>
                  <a:gd name="T18" fmla="*/ 27 w 211"/>
                  <a:gd name="T19" fmla="*/ 13 h 209"/>
                  <a:gd name="T20" fmla="*/ 13 w 211"/>
                  <a:gd name="T21" fmla="*/ 0 h 209"/>
                  <a:gd name="T22" fmla="*/ 0 w 211"/>
                  <a:gd name="T23" fmla="*/ 13 h 209"/>
                  <a:gd name="T24" fmla="*/ 13 w 211"/>
                  <a:gd name="T25" fmla="*/ 26 h 209"/>
                  <a:gd name="T26" fmla="*/ 16 w 211"/>
                  <a:gd name="T27" fmla="*/ 26 h 209"/>
                  <a:gd name="T28" fmla="*/ 32 w 211"/>
                  <a:gd name="T29" fmla="*/ 36 h 209"/>
                  <a:gd name="T30" fmla="*/ 59 w 211"/>
                  <a:gd name="T31" fmla="*/ 142 h 209"/>
                  <a:gd name="T32" fmla="*/ 67 w 211"/>
                  <a:gd name="T33" fmla="*/ 142 h 209"/>
                  <a:gd name="T34" fmla="*/ 60 w 211"/>
                  <a:gd name="T35" fmla="*/ 164 h 209"/>
                  <a:gd name="T36" fmla="*/ 59 w 211"/>
                  <a:gd name="T37" fmla="*/ 164 h 209"/>
                  <a:gd name="T38" fmla="*/ 36 w 211"/>
                  <a:gd name="T39" fmla="*/ 187 h 209"/>
                  <a:gd name="T40" fmla="*/ 59 w 211"/>
                  <a:gd name="T41" fmla="*/ 209 h 209"/>
                  <a:gd name="T42" fmla="*/ 79 w 211"/>
                  <a:gd name="T43" fmla="*/ 196 h 209"/>
                  <a:gd name="T44" fmla="*/ 151 w 211"/>
                  <a:gd name="T45" fmla="*/ 196 h 209"/>
                  <a:gd name="T46" fmla="*/ 171 w 211"/>
                  <a:gd name="T47" fmla="*/ 209 h 209"/>
                  <a:gd name="T48" fmla="*/ 193 w 211"/>
                  <a:gd name="T49" fmla="*/ 187 h 209"/>
                  <a:gd name="T50" fmla="*/ 171 w 211"/>
                  <a:gd name="T51" fmla="*/ 16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1" h="209">
                    <a:moveTo>
                      <a:pt x="171" y="165"/>
                    </a:moveTo>
                    <a:cubicBezTo>
                      <a:pt x="160" y="165"/>
                      <a:pt x="152" y="173"/>
                      <a:pt x="149" y="182"/>
                    </a:cubicBezTo>
                    <a:cubicBezTo>
                      <a:pt x="81" y="182"/>
                      <a:pt x="81" y="182"/>
                      <a:pt x="81" y="182"/>
                    </a:cubicBezTo>
                    <a:cubicBezTo>
                      <a:pt x="80" y="177"/>
                      <a:pt x="77" y="172"/>
                      <a:pt x="72" y="169"/>
                    </a:cubicBezTo>
                    <a:cubicBezTo>
                      <a:pt x="81" y="142"/>
                      <a:pt x="81" y="142"/>
                      <a:pt x="81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59" y="142"/>
                      <a:pt x="59" y="142"/>
                      <a:pt x="59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59" y="164"/>
                      <a:pt x="59" y="164"/>
                      <a:pt x="59" y="164"/>
                    </a:cubicBezTo>
                    <a:cubicBezTo>
                      <a:pt x="46" y="164"/>
                      <a:pt x="36" y="174"/>
                      <a:pt x="36" y="187"/>
                    </a:cubicBezTo>
                    <a:cubicBezTo>
                      <a:pt x="36" y="199"/>
                      <a:pt x="46" y="209"/>
                      <a:pt x="59" y="209"/>
                    </a:cubicBezTo>
                    <a:cubicBezTo>
                      <a:pt x="68" y="209"/>
                      <a:pt x="76" y="204"/>
                      <a:pt x="79" y="196"/>
                    </a:cubicBez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54" y="204"/>
                      <a:pt x="162" y="209"/>
                      <a:pt x="171" y="209"/>
                    </a:cubicBezTo>
                    <a:cubicBezTo>
                      <a:pt x="183" y="209"/>
                      <a:pt x="193" y="199"/>
                      <a:pt x="193" y="187"/>
                    </a:cubicBezTo>
                    <a:cubicBezTo>
                      <a:pt x="193" y="175"/>
                      <a:pt x="183" y="165"/>
                      <a:pt x="171" y="1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4" name="Oval 25">
            <a:extLst>
              <a:ext uri="{FF2B5EF4-FFF2-40B4-BE49-F238E27FC236}">
                <a16:creationId xmlns:a16="http://schemas.microsoft.com/office/drawing/2014/main" id="{6DAB8A30-2A01-4D05-AE46-991EDA2429E4}"/>
              </a:ext>
            </a:extLst>
          </p:cNvPr>
          <p:cNvSpPr/>
          <p:nvPr/>
        </p:nvSpPr>
        <p:spPr>
          <a:xfrm>
            <a:off x="34200" y="458372"/>
            <a:ext cx="796443" cy="81550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6" descr="Retail_CPG.emf">
            <a:extLst>
              <a:ext uri="{FF2B5EF4-FFF2-40B4-BE49-F238E27FC236}">
                <a16:creationId xmlns:a16="http://schemas.microsoft.com/office/drawing/2014/main" id="{549F6641-FEDB-4479-B92C-EACB9482FD55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3794" y="642578"/>
            <a:ext cx="566899" cy="464130"/>
          </a:xfrm>
          <a:prstGeom prst="rect">
            <a:avLst/>
          </a:prstGeom>
          <a:solidFill>
            <a:srgbClr val="FF6600"/>
          </a:solidFill>
        </p:spPr>
      </p:pic>
    </p:spTree>
    <p:extLst>
      <p:ext uri="{BB962C8B-B14F-4D97-AF65-F5344CB8AC3E}">
        <p14:creationId xmlns:p14="http://schemas.microsoft.com/office/powerpoint/2010/main" val="291314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WebJudy\Scentia 2015\ppt Mayo 2017\jpg\Seccion_Titulo-05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472" cy="68580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907704" y="2420890"/>
            <a:ext cx="7175552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3600" b="1" dirty="0">
                <a:solidFill>
                  <a:schemeClr val="bg1"/>
                </a:solidFill>
              </a:rPr>
              <a:t>Ticket DATA</a:t>
            </a:r>
          </a:p>
          <a:p>
            <a:pPr lvl="0">
              <a:spcBef>
                <a:spcPct val="0"/>
              </a:spcBef>
              <a:defRPr/>
            </a:pPr>
            <a:r>
              <a:rPr lang="es-AR" sz="2400" b="1" dirty="0">
                <a:solidFill>
                  <a:schemeClr val="bg1"/>
                </a:solidFill>
              </a:rPr>
              <a:t># Transacciones </a:t>
            </a:r>
          </a:p>
          <a:p>
            <a:pPr lvl="0">
              <a:spcBef>
                <a:spcPct val="0"/>
              </a:spcBef>
              <a:defRPr/>
            </a:pPr>
            <a:r>
              <a:rPr lang="es-AR" sz="2400" b="1" dirty="0">
                <a:solidFill>
                  <a:schemeClr val="bg1"/>
                </a:solidFill>
              </a:rPr>
              <a:t>Ticket Size – Unidades - Variaciones</a:t>
            </a:r>
          </a:p>
          <a:p>
            <a:pPr lvl="0">
              <a:spcBef>
                <a:spcPct val="0"/>
              </a:spcBef>
              <a:defRPr/>
            </a:pPr>
            <a:endParaRPr lang="es-AR" sz="2400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s-ES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979712" y="4871334"/>
            <a:ext cx="6429420" cy="1293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26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Febrero 2018</a:t>
            </a:r>
            <a:endParaRPr lang="es-ES" sz="2600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357422" y="3931095"/>
            <a:ext cx="6357982" cy="19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9861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039" y="2"/>
            <a:ext cx="8858280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3200" b="1" dirty="0">
                <a:solidFill>
                  <a:srgbClr val="FF6600"/>
                </a:solidFill>
                <a:latin typeface="+mj-lt"/>
                <a:ea typeface="+mj-ea"/>
                <a:cs typeface="Arial" pitchFamily="34" charset="0"/>
              </a:rPr>
              <a:t>Ticket Data – Enero 2019</a:t>
            </a:r>
            <a:endParaRPr lang="es-ES" sz="3200" b="1" dirty="0">
              <a:solidFill>
                <a:srgbClr val="FF6600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" y="529679"/>
            <a:ext cx="602615" cy="52959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4905" y="501208"/>
            <a:ext cx="3265040" cy="574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Argentina – Tickets</a:t>
            </a:r>
          </a:p>
        </p:txBody>
      </p:sp>
      <p:sp>
        <p:nvSpPr>
          <p:cNvPr id="74" name="TextBox 48">
            <a:extLst>
              <a:ext uri="{FF2B5EF4-FFF2-40B4-BE49-F238E27FC236}">
                <a16:creationId xmlns:a16="http://schemas.microsoft.com/office/drawing/2014/main" id="{9B7A90E7-A4BC-4990-AFF4-3467E31202C9}"/>
              </a:ext>
            </a:extLst>
          </p:cNvPr>
          <p:cNvSpPr txBox="1"/>
          <p:nvPr/>
        </p:nvSpPr>
        <p:spPr>
          <a:xfrm>
            <a:off x="3529718" y="6628488"/>
            <a:ext cx="54726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FUENTES: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UNIVERSO 21800 PDV – CANASTAS DE CONSUMO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MASIVO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– TICKET DATA  ENE2019 – SCENTIA</a:t>
            </a:r>
          </a:p>
        </p:txBody>
      </p:sp>
      <p:sp>
        <p:nvSpPr>
          <p:cNvPr id="126" name="TextBox 48">
            <a:extLst>
              <a:ext uri="{FF2B5EF4-FFF2-40B4-BE49-F238E27FC236}">
                <a16:creationId xmlns:a16="http://schemas.microsoft.com/office/drawing/2014/main" id="{70652901-A464-465F-8AFC-A4E240381C00}"/>
              </a:ext>
            </a:extLst>
          </p:cNvPr>
          <p:cNvSpPr txBox="1"/>
          <p:nvPr/>
        </p:nvSpPr>
        <p:spPr>
          <a:xfrm>
            <a:off x="4099" y="5418303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Copyright © 2019 Scentia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8" name="Rounded Rectangle 45">
            <a:extLst>
              <a:ext uri="{FF2B5EF4-FFF2-40B4-BE49-F238E27FC236}">
                <a16:creationId xmlns:a16="http://schemas.microsoft.com/office/drawing/2014/main" id="{E9A6572A-F490-4CCB-80E1-5926B4636428}"/>
              </a:ext>
            </a:extLst>
          </p:cNvPr>
          <p:cNvSpPr/>
          <p:nvPr/>
        </p:nvSpPr>
        <p:spPr>
          <a:xfrm>
            <a:off x="1444260" y="5479435"/>
            <a:ext cx="7555702" cy="877358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i="1" dirty="0"/>
              <a:t>Las transacciones sufrieron una retracción en el </a:t>
            </a:r>
            <a:r>
              <a:rPr lang="es-AR" sz="1400" b="1" i="1" dirty="0" err="1"/>
              <a:t>Self</a:t>
            </a:r>
            <a:r>
              <a:rPr lang="es-AR" sz="1400" b="1" i="1" dirty="0"/>
              <a:t> Independiente del 5,9%, mientras que las cadenas tuvieron un crecimiento de casi el 2% con respecto a enero18. En cuanto a los valores de los Tickets promedio, se han incrementado por debajo de la inflación interanual. Las unidades sufrieron una perdida en los autoservicios de un 6% y las cadenas han recuperado un 2%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26C1F21-6393-4E25-937F-CAF4961161B5}"/>
              </a:ext>
            </a:extLst>
          </p:cNvPr>
          <p:cNvGrpSpPr/>
          <p:nvPr/>
        </p:nvGrpSpPr>
        <p:grpSpPr>
          <a:xfrm>
            <a:off x="-85386" y="1051266"/>
            <a:ext cx="9238707" cy="4397305"/>
            <a:chOff x="-85386" y="1051266"/>
            <a:chExt cx="9238707" cy="439730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5386" y="2132858"/>
              <a:ext cx="9238707" cy="3315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0" y="1051266"/>
              <a:ext cx="9147111" cy="4374599"/>
            </a:xfrm>
            <a:prstGeom prst="rect">
              <a:avLst/>
            </a:prstGeom>
            <a:solidFill>
              <a:schemeClr val="tx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3" name="1 Título">
              <a:extLst>
                <a:ext uri="{FF2B5EF4-FFF2-40B4-BE49-F238E27FC236}">
                  <a16:creationId xmlns:a16="http://schemas.microsoft.com/office/drawing/2014/main" id="{30515859-14CB-450F-B5FF-308D9414BAE5}"/>
                </a:ext>
              </a:extLst>
            </p:cNvPr>
            <p:cNvSpPr txBox="1">
              <a:spLocks/>
            </p:cNvSpPr>
            <p:nvPr/>
          </p:nvSpPr>
          <p:spPr>
            <a:xfrm>
              <a:off x="-34219" y="1211781"/>
              <a:ext cx="2878027" cy="574675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indent="-342900" algn="l" eaLnBrk="1" hangingPunct="1">
                <a:buFont typeface="Wingdings" panose="05000000000000000000" pitchFamily="2" charset="2"/>
                <a:buChar char="v"/>
                <a:defRPr/>
              </a:pPr>
              <a:r>
                <a:rPr lang="es-AR" sz="2000" b="1" dirty="0">
                  <a:solidFill>
                    <a:schemeClr val="bg1"/>
                  </a:solidFill>
                </a:rPr>
                <a:t># Transacciones - VAR</a:t>
              </a:r>
            </a:p>
          </p:txBody>
        </p:sp>
        <p:graphicFrame>
          <p:nvGraphicFramePr>
            <p:cNvPr id="137" name="5 Marcador de contenido">
              <a:extLst>
                <a:ext uri="{FF2B5EF4-FFF2-40B4-BE49-F238E27FC236}">
                  <a16:creationId xmlns:a16="http://schemas.microsoft.com/office/drawing/2014/main" id="{1F18C1B3-8363-4984-BF3B-F5561184E11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94701241"/>
                </p:ext>
              </p:extLst>
            </p:nvPr>
          </p:nvGraphicFramePr>
          <p:xfrm>
            <a:off x="-6211" y="1612138"/>
            <a:ext cx="2562587" cy="33157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45" name="Group 30">
              <a:extLst>
                <a:ext uri="{FF2B5EF4-FFF2-40B4-BE49-F238E27FC236}">
                  <a16:creationId xmlns:a16="http://schemas.microsoft.com/office/drawing/2014/main" id="{F2DEE306-BA18-4326-89ED-5C547FF68289}"/>
                </a:ext>
              </a:extLst>
            </p:cNvPr>
            <p:cNvGrpSpPr/>
            <p:nvPr/>
          </p:nvGrpSpPr>
          <p:grpSpPr>
            <a:xfrm>
              <a:off x="126931" y="2149075"/>
              <a:ext cx="561218" cy="533847"/>
              <a:chOff x="-7118990" y="-6652807"/>
              <a:chExt cx="1196070" cy="1180716"/>
            </a:xfrm>
            <a:solidFill>
              <a:srgbClr val="FF6600"/>
            </a:solidFill>
          </p:grpSpPr>
          <p:sp>
            <p:nvSpPr>
              <p:cNvPr id="153" name="Oval 25">
                <a:extLst>
                  <a:ext uri="{FF2B5EF4-FFF2-40B4-BE49-F238E27FC236}">
                    <a16:creationId xmlns:a16="http://schemas.microsoft.com/office/drawing/2014/main" id="{6FB09966-EB3D-4DB6-A811-AF196C749DAC}"/>
                  </a:ext>
                </a:extLst>
              </p:cNvPr>
              <p:cNvSpPr/>
              <p:nvPr/>
            </p:nvSpPr>
            <p:spPr>
              <a:xfrm>
                <a:off x="-7118990" y="-6652807"/>
                <a:ext cx="1196070" cy="118071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154" name="Picture 26" descr="Retail_CPG.emf">
                <a:extLst>
                  <a:ext uri="{FF2B5EF4-FFF2-40B4-BE49-F238E27FC236}">
                    <a16:creationId xmlns:a16="http://schemas.microsoft.com/office/drawing/2014/main" id="{E84289F8-8241-436A-90E6-0EFBB8D16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6964900" y="-6396850"/>
                <a:ext cx="799662" cy="694942"/>
              </a:xfrm>
              <a:prstGeom prst="rect">
                <a:avLst/>
              </a:prstGeom>
              <a:grpFill/>
            </p:spPr>
          </p:pic>
        </p:grp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1A6F3F1F-47F3-4CE1-B6A5-0F47B028B6E9}"/>
                </a:ext>
              </a:extLst>
            </p:cNvPr>
            <p:cNvSpPr txBox="1"/>
            <p:nvPr/>
          </p:nvSpPr>
          <p:spPr>
            <a:xfrm>
              <a:off x="-6925" y="2682922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SELF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CADENAS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4F20F6-C71A-463D-8439-79273265FCAE}"/>
                </a:ext>
              </a:extLst>
            </p:cNvPr>
            <p:cNvGrpSpPr/>
            <p:nvPr/>
          </p:nvGrpSpPr>
          <p:grpSpPr>
            <a:xfrm>
              <a:off x="923417" y="2136649"/>
              <a:ext cx="561218" cy="539723"/>
              <a:chOff x="631027" y="2172642"/>
              <a:chExt cx="561218" cy="539723"/>
            </a:xfrm>
          </p:grpSpPr>
          <p:sp>
            <p:nvSpPr>
              <p:cNvPr id="163" name="Oval 20">
                <a:extLst>
                  <a:ext uri="{FF2B5EF4-FFF2-40B4-BE49-F238E27FC236}">
                    <a16:creationId xmlns:a16="http://schemas.microsoft.com/office/drawing/2014/main" id="{FB03FD94-1EF1-4912-A164-7305E1F26426}"/>
                  </a:ext>
                </a:extLst>
              </p:cNvPr>
              <p:cNvSpPr/>
              <p:nvPr/>
            </p:nvSpPr>
            <p:spPr>
              <a:xfrm>
                <a:off x="631027" y="2172642"/>
                <a:ext cx="561218" cy="53972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164" name="Picture 21" descr="Shopper.emf">
                <a:extLst>
                  <a:ext uri="{FF2B5EF4-FFF2-40B4-BE49-F238E27FC236}">
                    <a16:creationId xmlns:a16="http://schemas.microsoft.com/office/drawing/2014/main" id="{E86E5715-F52A-4D91-9C7B-74CE8036C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2487" y="2263598"/>
                <a:ext cx="279620" cy="392763"/>
              </a:xfrm>
              <a:prstGeom prst="rect">
                <a:avLst/>
              </a:prstGeom>
              <a:solidFill>
                <a:srgbClr val="00B0F0"/>
              </a:solidFill>
            </p:spPr>
          </p:pic>
        </p:grpSp>
        <p:sp>
          <p:nvSpPr>
            <p:cNvPr id="165" name="CuadroTexto 164">
              <a:extLst>
                <a:ext uri="{FF2B5EF4-FFF2-40B4-BE49-F238E27FC236}">
                  <a16:creationId xmlns:a16="http://schemas.microsoft.com/office/drawing/2014/main" id="{6E539F58-017B-4BFA-9A18-468ECB3DABEB}"/>
                </a:ext>
              </a:extLst>
            </p:cNvPr>
            <p:cNvSpPr txBox="1"/>
            <p:nvPr/>
          </p:nvSpPr>
          <p:spPr>
            <a:xfrm>
              <a:off x="759643" y="2666772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SELF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INDP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6" name="CuadroTexto 165">
              <a:extLst>
                <a:ext uri="{FF2B5EF4-FFF2-40B4-BE49-F238E27FC236}">
                  <a16:creationId xmlns:a16="http://schemas.microsoft.com/office/drawing/2014/main" id="{977E29DE-D9C4-41FE-9BE8-D33A2A046030}"/>
                </a:ext>
              </a:extLst>
            </p:cNvPr>
            <p:cNvSpPr txBox="1"/>
            <p:nvPr/>
          </p:nvSpPr>
          <p:spPr>
            <a:xfrm>
              <a:off x="1490845" y="2713551"/>
              <a:ext cx="933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SELF SERVICE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5CCC31AB-4FF3-4E33-9C93-EDD6605DC3F6}"/>
                </a:ext>
              </a:extLst>
            </p:cNvPr>
            <p:cNvGrpSpPr/>
            <p:nvPr/>
          </p:nvGrpSpPr>
          <p:grpSpPr>
            <a:xfrm>
              <a:off x="1701675" y="2135400"/>
              <a:ext cx="561219" cy="509147"/>
              <a:chOff x="1268141" y="2172642"/>
              <a:chExt cx="564717" cy="574676"/>
            </a:xfrm>
            <a:solidFill>
              <a:srgbClr val="00B050"/>
            </a:solidFill>
          </p:grpSpPr>
          <p:sp>
            <p:nvSpPr>
              <p:cNvPr id="167" name="1 Elipse">
                <a:extLst>
                  <a:ext uri="{FF2B5EF4-FFF2-40B4-BE49-F238E27FC236}">
                    <a16:creationId xmlns:a16="http://schemas.microsoft.com/office/drawing/2014/main" id="{3BC565C6-FF39-419B-9CE3-ED9467D9B404}"/>
                  </a:ext>
                </a:extLst>
              </p:cNvPr>
              <p:cNvSpPr/>
              <p:nvPr/>
            </p:nvSpPr>
            <p:spPr>
              <a:xfrm>
                <a:off x="1268141" y="2172642"/>
                <a:ext cx="564717" cy="574676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6">
                <a:extLst>
                  <a:ext uri="{FF2B5EF4-FFF2-40B4-BE49-F238E27FC236}">
                    <a16:creationId xmlns:a16="http://schemas.microsoft.com/office/drawing/2014/main" id="{7A5B3F34-FFB4-45AC-9287-A5DC34EF8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373" y="2305692"/>
                <a:ext cx="324136" cy="327203"/>
              </a:xfrm>
              <a:custGeom>
                <a:avLst/>
                <a:gdLst>
                  <a:gd name="T0" fmla="*/ 171 w 211"/>
                  <a:gd name="T1" fmla="*/ 165 h 209"/>
                  <a:gd name="T2" fmla="*/ 149 w 211"/>
                  <a:gd name="T3" fmla="*/ 182 h 209"/>
                  <a:gd name="T4" fmla="*/ 81 w 211"/>
                  <a:gd name="T5" fmla="*/ 182 h 209"/>
                  <a:gd name="T6" fmla="*/ 72 w 211"/>
                  <a:gd name="T7" fmla="*/ 169 h 209"/>
                  <a:gd name="T8" fmla="*/ 81 w 211"/>
                  <a:gd name="T9" fmla="*/ 142 h 209"/>
                  <a:gd name="T10" fmla="*/ 189 w 211"/>
                  <a:gd name="T11" fmla="*/ 142 h 209"/>
                  <a:gd name="T12" fmla="*/ 211 w 211"/>
                  <a:gd name="T13" fmla="*/ 48 h 209"/>
                  <a:gd name="T14" fmla="*/ 40 w 211"/>
                  <a:gd name="T15" fmla="*/ 25 h 209"/>
                  <a:gd name="T16" fmla="*/ 26 w 211"/>
                  <a:gd name="T17" fmla="*/ 16 h 209"/>
                  <a:gd name="T18" fmla="*/ 27 w 211"/>
                  <a:gd name="T19" fmla="*/ 13 h 209"/>
                  <a:gd name="T20" fmla="*/ 13 w 211"/>
                  <a:gd name="T21" fmla="*/ 0 h 209"/>
                  <a:gd name="T22" fmla="*/ 0 w 211"/>
                  <a:gd name="T23" fmla="*/ 13 h 209"/>
                  <a:gd name="T24" fmla="*/ 13 w 211"/>
                  <a:gd name="T25" fmla="*/ 26 h 209"/>
                  <a:gd name="T26" fmla="*/ 16 w 211"/>
                  <a:gd name="T27" fmla="*/ 26 h 209"/>
                  <a:gd name="T28" fmla="*/ 32 w 211"/>
                  <a:gd name="T29" fmla="*/ 36 h 209"/>
                  <a:gd name="T30" fmla="*/ 59 w 211"/>
                  <a:gd name="T31" fmla="*/ 142 h 209"/>
                  <a:gd name="T32" fmla="*/ 67 w 211"/>
                  <a:gd name="T33" fmla="*/ 142 h 209"/>
                  <a:gd name="T34" fmla="*/ 60 w 211"/>
                  <a:gd name="T35" fmla="*/ 164 h 209"/>
                  <a:gd name="T36" fmla="*/ 59 w 211"/>
                  <a:gd name="T37" fmla="*/ 164 h 209"/>
                  <a:gd name="T38" fmla="*/ 36 w 211"/>
                  <a:gd name="T39" fmla="*/ 187 h 209"/>
                  <a:gd name="T40" fmla="*/ 59 w 211"/>
                  <a:gd name="T41" fmla="*/ 209 h 209"/>
                  <a:gd name="T42" fmla="*/ 79 w 211"/>
                  <a:gd name="T43" fmla="*/ 196 h 209"/>
                  <a:gd name="T44" fmla="*/ 151 w 211"/>
                  <a:gd name="T45" fmla="*/ 196 h 209"/>
                  <a:gd name="T46" fmla="*/ 171 w 211"/>
                  <a:gd name="T47" fmla="*/ 209 h 209"/>
                  <a:gd name="T48" fmla="*/ 193 w 211"/>
                  <a:gd name="T49" fmla="*/ 187 h 209"/>
                  <a:gd name="T50" fmla="*/ 171 w 211"/>
                  <a:gd name="T51" fmla="*/ 16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1" h="209">
                    <a:moveTo>
                      <a:pt x="171" y="165"/>
                    </a:moveTo>
                    <a:cubicBezTo>
                      <a:pt x="160" y="165"/>
                      <a:pt x="152" y="173"/>
                      <a:pt x="149" y="182"/>
                    </a:cubicBezTo>
                    <a:cubicBezTo>
                      <a:pt x="81" y="182"/>
                      <a:pt x="81" y="182"/>
                      <a:pt x="81" y="182"/>
                    </a:cubicBezTo>
                    <a:cubicBezTo>
                      <a:pt x="80" y="177"/>
                      <a:pt x="77" y="172"/>
                      <a:pt x="72" y="169"/>
                    </a:cubicBezTo>
                    <a:cubicBezTo>
                      <a:pt x="81" y="142"/>
                      <a:pt x="81" y="142"/>
                      <a:pt x="81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59" y="142"/>
                      <a:pt x="59" y="142"/>
                      <a:pt x="59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59" y="164"/>
                      <a:pt x="59" y="164"/>
                      <a:pt x="59" y="164"/>
                    </a:cubicBezTo>
                    <a:cubicBezTo>
                      <a:pt x="46" y="164"/>
                      <a:pt x="36" y="174"/>
                      <a:pt x="36" y="187"/>
                    </a:cubicBezTo>
                    <a:cubicBezTo>
                      <a:pt x="36" y="199"/>
                      <a:pt x="46" y="209"/>
                      <a:pt x="59" y="209"/>
                    </a:cubicBezTo>
                    <a:cubicBezTo>
                      <a:pt x="68" y="209"/>
                      <a:pt x="76" y="204"/>
                      <a:pt x="79" y="196"/>
                    </a:cubicBez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54" y="204"/>
                      <a:pt x="162" y="209"/>
                      <a:pt x="171" y="209"/>
                    </a:cubicBezTo>
                    <a:cubicBezTo>
                      <a:pt x="183" y="209"/>
                      <a:pt x="193" y="199"/>
                      <a:pt x="193" y="187"/>
                    </a:cubicBezTo>
                    <a:cubicBezTo>
                      <a:pt x="193" y="175"/>
                      <a:pt x="183" y="165"/>
                      <a:pt x="171" y="1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9" name="1 Título">
              <a:extLst>
                <a:ext uri="{FF2B5EF4-FFF2-40B4-BE49-F238E27FC236}">
                  <a16:creationId xmlns:a16="http://schemas.microsoft.com/office/drawing/2014/main" id="{0157A24C-7FC1-4636-B2DB-6F344C70B6F4}"/>
                </a:ext>
              </a:extLst>
            </p:cNvPr>
            <p:cNvSpPr txBox="1">
              <a:spLocks/>
            </p:cNvSpPr>
            <p:nvPr/>
          </p:nvSpPr>
          <p:spPr>
            <a:xfrm>
              <a:off x="3094953" y="1216031"/>
              <a:ext cx="2878027" cy="574675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indent="-342900" algn="l" eaLnBrk="1" hangingPunct="1">
                <a:buFont typeface="Wingdings" panose="05000000000000000000" pitchFamily="2" charset="2"/>
                <a:buChar char="v"/>
                <a:defRPr/>
              </a:pPr>
              <a:r>
                <a:rPr lang="es-AR" sz="2000" b="1" dirty="0">
                  <a:solidFill>
                    <a:schemeClr val="bg1"/>
                  </a:solidFill>
                </a:rPr>
                <a:t>Ticket Size- VAR</a:t>
              </a:r>
            </a:p>
          </p:txBody>
        </p:sp>
        <p:sp>
          <p:nvSpPr>
            <p:cNvPr id="170" name="1 Título">
              <a:extLst>
                <a:ext uri="{FF2B5EF4-FFF2-40B4-BE49-F238E27FC236}">
                  <a16:creationId xmlns:a16="http://schemas.microsoft.com/office/drawing/2014/main" id="{A66FDE2B-A10F-4E81-A385-E253ADB2CAA1}"/>
                </a:ext>
              </a:extLst>
            </p:cNvPr>
            <p:cNvSpPr txBox="1">
              <a:spLocks/>
            </p:cNvSpPr>
            <p:nvPr/>
          </p:nvSpPr>
          <p:spPr>
            <a:xfrm>
              <a:off x="6036894" y="1208056"/>
              <a:ext cx="2878027" cy="574675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indent="-342900" algn="l" eaLnBrk="1" hangingPunct="1">
                <a:buFont typeface="Wingdings" panose="05000000000000000000" pitchFamily="2" charset="2"/>
                <a:buChar char="v"/>
                <a:defRPr/>
              </a:pPr>
              <a:r>
                <a:rPr lang="es-AR" sz="2000" b="1" dirty="0">
                  <a:solidFill>
                    <a:schemeClr val="bg1"/>
                  </a:solidFill>
                </a:rPr>
                <a:t>Unid promedio- VAR</a:t>
              </a: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D63C3CA-0FEA-4EE7-BD11-61A2D98CB740}"/>
                </a:ext>
              </a:extLst>
            </p:cNvPr>
            <p:cNvGrpSpPr/>
            <p:nvPr/>
          </p:nvGrpSpPr>
          <p:grpSpPr>
            <a:xfrm>
              <a:off x="2987724" y="2110700"/>
              <a:ext cx="864096" cy="995512"/>
              <a:chOff x="1943341" y="2171615"/>
              <a:chExt cx="864096" cy="995512"/>
            </a:xfrm>
          </p:grpSpPr>
          <p:grpSp>
            <p:nvGrpSpPr>
              <p:cNvPr id="178" name="Group 30">
                <a:extLst>
                  <a:ext uri="{FF2B5EF4-FFF2-40B4-BE49-F238E27FC236}">
                    <a16:creationId xmlns:a16="http://schemas.microsoft.com/office/drawing/2014/main" id="{00ECA494-51B5-4074-89F0-B365CBDE97CA}"/>
                  </a:ext>
                </a:extLst>
              </p:cNvPr>
              <p:cNvGrpSpPr/>
              <p:nvPr/>
            </p:nvGrpSpPr>
            <p:grpSpPr>
              <a:xfrm>
                <a:off x="2077197" y="2171615"/>
                <a:ext cx="561218" cy="533847"/>
                <a:chOff x="-7118990" y="-6652807"/>
                <a:chExt cx="1196070" cy="1180716"/>
              </a:xfrm>
              <a:solidFill>
                <a:srgbClr val="FF6600"/>
              </a:solidFill>
            </p:grpSpPr>
            <p:sp>
              <p:nvSpPr>
                <p:cNvPr id="179" name="Oval 25">
                  <a:extLst>
                    <a:ext uri="{FF2B5EF4-FFF2-40B4-BE49-F238E27FC236}">
                      <a16:creationId xmlns:a16="http://schemas.microsoft.com/office/drawing/2014/main" id="{39E340D7-2F39-4E94-8C24-406AEF97D8FE}"/>
                    </a:ext>
                  </a:extLst>
                </p:cNvPr>
                <p:cNvSpPr/>
                <p:nvPr/>
              </p:nvSpPr>
              <p:spPr>
                <a:xfrm>
                  <a:off x="-7118990" y="-6652807"/>
                  <a:ext cx="1196070" cy="11807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180" name="Picture 26" descr="Retail_CPG.emf">
                  <a:extLst>
                    <a:ext uri="{FF2B5EF4-FFF2-40B4-BE49-F238E27FC236}">
                      <a16:creationId xmlns:a16="http://schemas.microsoft.com/office/drawing/2014/main" id="{78966E4A-11D8-4B5B-8E03-7B6DB23336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-6964900" y="-6396850"/>
                  <a:ext cx="799662" cy="694942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81" name="CuadroTexto 180">
                <a:extLst>
                  <a:ext uri="{FF2B5EF4-FFF2-40B4-BE49-F238E27FC236}">
                    <a16:creationId xmlns:a16="http://schemas.microsoft.com/office/drawing/2014/main" id="{C897D998-9A62-46A6-9A72-AC19B7B39A98}"/>
                  </a:ext>
                </a:extLst>
              </p:cNvPr>
              <p:cNvSpPr txBox="1"/>
              <p:nvPr/>
            </p:nvSpPr>
            <p:spPr>
              <a:xfrm>
                <a:off x="1943341" y="2705462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SELF</a:t>
                </a:r>
              </a:p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CADENAS</a:t>
                </a:r>
                <a:endParaRPr lang="es-AR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20606FD-192B-4F1F-96C7-3FBB16D92F08}"/>
                </a:ext>
              </a:extLst>
            </p:cNvPr>
            <p:cNvSpPr/>
            <p:nvPr/>
          </p:nvSpPr>
          <p:spPr>
            <a:xfrm>
              <a:off x="3010398" y="3148014"/>
              <a:ext cx="807380" cy="480867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$ 789,2</a:t>
              </a:r>
              <a:endParaRPr lang="es-AR" sz="1000" b="1" dirty="0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CEBF0B-EEA8-46E2-9B0A-68661C0C2EC7}"/>
                </a:ext>
              </a:extLst>
            </p:cNvPr>
            <p:cNvSpPr/>
            <p:nvPr/>
          </p:nvSpPr>
          <p:spPr>
            <a:xfrm>
              <a:off x="3085685" y="3827053"/>
              <a:ext cx="656805" cy="395787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+38,4%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0CBEC343-4073-4866-AB14-61F41449C7BF}"/>
                </a:ext>
              </a:extLst>
            </p:cNvPr>
            <p:cNvSpPr txBox="1"/>
            <p:nvPr/>
          </p:nvSpPr>
          <p:spPr>
            <a:xfrm>
              <a:off x="3885791" y="2657744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SELF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INDP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3DD1050-6CB9-4E43-BB14-6CEA0327F788}"/>
                </a:ext>
              </a:extLst>
            </p:cNvPr>
            <p:cNvGrpSpPr/>
            <p:nvPr/>
          </p:nvGrpSpPr>
          <p:grpSpPr>
            <a:xfrm>
              <a:off x="4049565" y="2127621"/>
              <a:ext cx="561218" cy="539723"/>
              <a:chOff x="3979338" y="2137231"/>
              <a:chExt cx="561218" cy="539723"/>
            </a:xfrm>
          </p:grpSpPr>
          <p:sp>
            <p:nvSpPr>
              <p:cNvPr id="183" name="Oval 20">
                <a:extLst>
                  <a:ext uri="{FF2B5EF4-FFF2-40B4-BE49-F238E27FC236}">
                    <a16:creationId xmlns:a16="http://schemas.microsoft.com/office/drawing/2014/main" id="{2F4BD382-62F2-48A9-9762-4DE94D518B79}"/>
                  </a:ext>
                </a:extLst>
              </p:cNvPr>
              <p:cNvSpPr/>
              <p:nvPr/>
            </p:nvSpPr>
            <p:spPr>
              <a:xfrm>
                <a:off x="3979338" y="2137231"/>
                <a:ext cx="561218" cy="53972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185" name="Picture 21" descr="Shopper.emf">
                <a:extLst>
                  <a:ext uri="{FF2B5EF4-FFF2-40B4-BE49-F238E27FC236}">
                    <a16:creationId xmlns:a16="http://schemas.microsoft.com/office/drawing/2014/main" id="{9FC99ADB-FAD0-40AD-AD17-B15B141D9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136323" y="2192030"/>
                <a:ext cx="279620" cy="392763"/>
              </a:xfrm>
              <a:prstGeom prst="rect">
                <a:avLst/>
              </a:prstGeom>
              <a:solidFill>
                <a:srgbClr val="00B0F0"/>
              </a:solidFill>
            </p:spPr>
          </p:pic>
        </p:grpSp>
        <p:sp>
          <p:nvSpPr>
            <p:cNvPr id="186" name="Elipse 185">
              <a:extLst>
                <a:ext uri="{FF2B5EF4-FFF2-40B4-BE49-F238E27FC236}">
                  <a16:creationId xmlns:a16="http://schemas.microsoft.com/office/drawing/2014/main" id="{281ABFC8-E823-4BB7-85B0-93DF7E873E20}"/>
                </a:ext>
              </a:extLst>
            </p:cNvPr>
            <p:cNvSpPr/>
            <p:nvPr/>
          </p:nvSpPr>
          <p:spPr>
            <a:xfrm>
              <a:off x="3903164" y="3145883"/>
              <a:ext cx="807380" cy="4808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$ 187,1</a:t>
              </a:r>
              <a:endParaRPr lang="es-AR" sz="1000" b="1" dirty="0"/>
            </a:p>
          </p:txBody>
        </p: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AF2D71AC-2ED6-4567-8FA3-0F842D412010}"/>
                </a:ext>
              </a:extLst>
            </p:cNvPr>
            <p:cNvSpPr/>
            <p:nvPr/>
          </p:nvSpPr>
          <p:spPr>
            <a:xfrm>
              <a:off x="3989436" y="3826304"/>
              <a:ext cx="656805" cy="39578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+44,9%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667453AF-9972-4D3C-8EB7-9BA58718C4CB}"/>
                </a:ext>
              </a:extLst>
            </p:cNvPr>
            <p:cNvGrpSpPr/>
            <p:nvPr/>
          </p:nvGrpSpPr>
          <p:grpSpPr>
            <a:xfrm>
              <a:off x="4783858" y="2127621"/>
              <a:ext cx="933021" cy="1002268"/>
              <a:chOff x="4692717" y="2110350"/>
              <a:chExt cx="933021" cy="1002268"/>
            </a:xfrm>
          </p:grpSpPr>
          <p:sp>
            <p:nvSpPr>
              <p:cNvPr id="188" name="CuadroTexto 187">
                <a:extLst>
                  <a:ext uri="{FF2B5EF4-FFF2-40B4-BE49-F238E27FC236}">
                    <a16:creationId xmlns:a16="http://schemas.microsoft.com/office/drawing/2014/main" id="{6B39C73A-EC3B-413E-9159-A4ACB0B2D89E}"/>
                  </a:ext>
                </a:extLst>
              </p:cNvPr>
              <p:cNvSpPr txBox="1"/>
              <p:nvPr/>
            </p:nvSpPr>
            <p:spPr>
              <a:xfrm>
                <a:off x="4692717" y="2650953"/>
                <a:ext cx="933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SELF SERVICE</a:t>
                </a:r>
                <a:endParaRPr lang="es-AR" sz="12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9" name="Grupo 188">
                <a:extLst>
                  <a:ext uri="{FF2B5EF4-FFF2-40B4-BE49-F238E27FC236}">
                    <a16:creationId xmlns:a16="http://schemas.microsoft.com/office/drawing/2014/main" id="{13BF2C75-4A68-43F2-B8A4-53AB131C0306}"/>
                  </a:ext>
                </a:extLst>
              </p:cNvPr>
              <p:cNvGrpSpPr/>
              <p:nvPr/>
            </p:nvGrpSpPr>
            <p:grpSpPr>
              <a:xfrm>
                <a:off x="4815858" y="2110350"/>
                <a:ext cx="561219" cy="539723"/>
                <a:chOff x="1268141" y="2172642"/>
                <a:chExt cx="561219" cy="539723"/>
              </a:xfrm>
            </p:grpSpPr>
            <p:sp>
              <p:nvSpPr>
                <p:cNvPr id="190" name="1 Elipse">
                  <a:extLst>
                    <a:ext uri="{FF2B5EF4-FFF2-40B4-BE49-F238E27FC236}">
                      <a16:creationId xmlns:a16="http://schemas.microsoft.com/office/drawing/2014/main" id="{EBB99E40-6ADA-49F4-A348-F81E2555ED7C}"/>
                    </a:ext>
                  </a:extLst>
                </p:cNvPr>
                <p:cNvSpPr/>
                <p:nvPr/>
              </p:nvSpPr>
              <p:spPr>
                <a:xfrm>
                  <a:off x="1268141" y="2172642"/>
                  <a:ext cx="561219" cy="539723"/>
                </a:xfrm>
                <a:prstGeom prst="ellips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6">
                  <a:extLst>
                    <a:ext uri="{FF2B5EF4-FFF2-40B4-BE49-F238E27FC236}">
                      <a16:creationId xmlns:a16="http://schemas.microsoft.com/office/drawing/2014/main" id="{F5F66A2E-D8B7-4914-B11C-05391920E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4373" y="2305692"/>
                  <a:ext cx="324136" cy="327203"/>
                </a:xfrm>
                <a:custGeom>
                  <a:avLst/>
                  <a:gdLst>
                    <a:gd name="T0" fmla="*/ 171 w 211"/>
                    <a:gd name="T1" fmla="*/ 165 h 209"/>
                    <a:gd name="T2" fmla="*/ 149 w 211"/>
                    <a:gd name="T3" fmla="*/ 182 h 209"/>
                    <a:gd name="T4" fmla="*/ 81 w 211"/>
                    <a:gd name="T5" fmla="*/ 182 h 209"/>
                    <a:gd name="T6" fmla="*/ 72 w 211"/>
                    <a:gd name="T7" fmla="*/ 169 h 209"/>
                    <a:gd name="T8" fmla="*/ 81 w 211"/>
                    <a:gd name="T9" fmla="*/ 142 h 209"/>
                    <a:gd name="T10" fmla="*/ 189 w 211"/>
                    <a:gd name="T11" fmla="*/ 142 h 209"/>
                    <a:gd name="T12" fmla="*/ 211 w 211"/>
                    <a:gd name="T13" fmla="*/ 48 h 209"/>
                    <a:gd name="T14" fmla="*/ 40 w 211"/>
                    <a:gd name="T15" fmla="*/ 25 h 209"/>
                    <a:gd name="T16" fmla="*/ 26 w 211"/>
                    <a:gd name="T17" fmla="*/ 16 h 209"/>
                    <a:gd name="T18" fmla="*/ 27 w 211"/>
                    <a:gd name="T19" fmla="*/ 13 h 209"/>
                    <a:gd name="T20" fmla="*/ 13 w 211"/>
                    <a:gd name="T21" fmla="*/ 0 h 209"/>
                    <a:gd name="T22" fmla="*/ 0 w 211"/>
                    <a:gd name="T23" fmla="*/ 13 h 209"/>
                    <a:gd name="T24" fmla="*/ 13 w 211"/>
                    <a:gd name="T25" fmla="*/ 26 h 209"/>
                    <a:gd name="T26" fmla="*/ 16 w 211"/>
                    <a:gd name="T27" fmla="*/ 26 h 209"/>
                    <a:gd name="T28" fmla="*/ 32 w 211"/>
                    <a:gd name="T29" fmla="*/ 36 h 209"/>
                    <a:gd name="T30" fmla="*/ 59 w 211"/>
                    <a:gd name="T31" fmla="*/ 142 h 209"/>
                    <a:gd name="T32" fmla="*/ 67 w 211"/>
                    <a:gd name="T33" fmla="*/ 142 h 209"/>
                    <a:gd name="T34" fmla="*/ 60 w 211"/>
                    <a:gd name="T35" fmla="*/ 164 h 209"/>
                    <a:gd name="T36" fmla="*/ 59 w 211"/>
                    <a:gd name="T37" fmla="*/ 164 h 209"/>
                    <a:gd name="T38" fmla="*/ 36 w 211"/>
                    <a:gd name="T39" fmla="*/ 187 h 209"/>
                    <a:gd name="T40" fmla="*/ 59 w 211"/>
                    <a:gd name="T41" fmla="*/ 209 h 209"/>
                    <a:gd name="T42" fmla="*/ 79 w 211"/>
                    <a:gd name="T43" fmla="*/ 196 h 209"/>
                    <a:gd name="T44" fmla="*/ 151 w 211"/>
                    <a:gd name="T45" fmla="*/ 196 h 209"/>
                    <a:gd name="T46" fmla="*/ 171 w 211"/>
                    <a:gd name="T47" fmla="*/ 209 h 209"/>
                    <a:gd name="T48" fmla="*/ 193 w 211"/>
                    <a:gd name="T49" fmla="*/ 187 h 209"/>
                    <a:gd name="T50" fmla="*/ 171 w 211"/>
                    <a:gd name="T51" fmla="*/ 16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1" h="209">
                      <a:moveTo>
                        <a:pt x="171" y="165"/>
                      </a:moveTo>
                      <a:cubicBezTo>
                        <a:pt x="160" y="165"/>
                        <a:pt x="152" y="173"/>
                        <a:pt x="149" y="182"/>
                      </a:cubicBezTo>
                      <a:cubicBezTo>
                        <a:pt x="81" y="182"/>
                        <a:pt x="81" y="182"/>
                        <a:pt x="81" y="182"/>
                      </a:cubicBezTo>
                      <a:cubicBezTo>
                        <a:pt x="80" y="177"/>
                        <a:pt x="77" y="172"/>
                        <a:pt x="72" y="169"/>
                      </a:cubicBezTo>
                      <a:cubicBezTo>
                        <a:pt x="81" y="142"/>
                        <a:pt x="81" y="142"/>
                        <a:pt x="81" y="142"/>
                      </a:cubicBezTo>
                      <a:cubicBezTo>
                        <a:pt x="189" y="142"/>
                        <a:pt x="189" y="142"/>
                        <a:pt x="189" y="142"/>
                      </a:cubicBezTo>
                      <a:cubicBezTo>
                        <a:pt x="211" y="48"/>
                        <a:pt x="211" y="48"/>
                        <a:pt x="211" y="48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6"/>
                        <a:pt x="21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59" y="142"/>
                        <a:pt x="59" y="142"/>
                        <a:pt x="59" y="142"/>
                      </a:cubicBezTo>
                      <a:cubicBezTo>
                        <a:pt x="67" y="142"/>
                        <a:pt x="67" y="142"/>
                        <a:pt x="67" y="142"/>
                      </a:cubicBezTo>
                      <a:cubicBezTo>
                        <a:pt x="60" y="164"/>
                        <a:pt x="60" y="164"/>
                        <a:pt x="60" y="164"/>
                      </a:cubicBezTo>
                      <a:cubicBezTo>
                        <a:pt x="59" y="164"/>
                        <a:pt x="59" y="164"/>
                        <a:pt x="59" y="164"/>
                      </a:cubicBezTo>
                      <a:cubicBezTo>
                        <a:pt x="46" y="164"/>
                        <a:pt x="36" y="174"/>
                        <a:pt x="36" y="187"/>
                      </a:cubicBezTo>
                      <a:cubicBezTo>
                        <a:pt x="36" y="199"/>
                        <a:pt x="46" y="209"/>
                        <a:pt x="59" y="209"/>
                      </a:cubicBezTo>
                      <a:cubicBezTo>
                        <a:pt x="68" y="209"/>
                        <a:pt x="76" y="204"/>
                        <a:pt x="79" y="196"/>
                      </a:cubicBezTo>
                      <a:cubicBezTo>
                        <a:pt x="151" y="196"/>
                        <a:pt x="151" y="196"/>
                        <a:pt x="151" y="196"/>
                      </a:cubicBezTo>
                      <a:cubicBezTo>
                        <a:pt x="154" y="204"/>
                        <a:pt x="162" y="209"/>
                        <a:pt x="171" y="209"/>
                      </a:cubicBezTo>
                      <a:cubicBezTo>
                        <a:pt x="183" y="209"/>
                        <a:pt x="193" y="199"/>
                        <a:pt x="193" y="187"/>
                      </a:cubicBezTo>
                      <a:cubicBezTo>
                        <a:pt x="193" y="175"/>
                        <a:pt x="183" y="165"/>
                        <a:pt x="171" y="16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4A1437D1-9248-449B-91F3-2E1BFD5732DF}"/>
                </a:ext>
              </a:extLst>
            </p:cNvPr>
            <p:cNvSpPr/>
            <p:nvPr/>
          </p:nvSpPr>
          <p:spPr>
            <a:xfrm>
              <a:off x="4853959" y="3140968"/>
              <a:ext cx="807380" cy="4808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$ 500,2</a:t>
              </a:r>
              <a:endParaRPr lang="es-AR" sz="1000" b="1" dirty="0"/>
            </a:p>
          </p:txBody>
        </p:sp>
        <p:sp>
          <p:nvSpPr>
            <p:cNvPr id="193" name="Rectángulo: esquinas redondeadas 192">
              <a:extLst>
                <a:ext uri="{FF2B5EF4-FFF2-40B4-BE49-F238E27FC236}">
                  <a16:creationId xmlns:a16="http://schemas.microsoft.com/office/drawing/2014/main" id="{2238A3E6-1129-4853-B61C-513A90B4CE99}"/>
                </a:ext>
              </a:extLst>
            </p:cNvPr>
            <p:cNvSpPr/>
            <p:nvPr/>
          </p:nvSpPr>
          <p:spPr>
            <a:xfrm>
              <a:off x="4940231" y="3821389"/>
              <a:ext cx="656805" cy="3957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+39,5%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94" name="Rectángulo 193">
              <a:extLst>
                <a:ext uri="{FF2B5EF4-FFF2-40B4-BE49-F238E27FC236}">
                  <a16:creationId xmlns:a16="http://schemas.microsoft.com/office/drawing/2014/main" id="{48420725-4A9B-49D6-A2A1-32A17A75A993}"/>
                </a:ext>
              </a:extLst>
            </p:cNvPr>
            <p:cNvSpPr/>
            <p:nvPr/>
          </p:nvSpPr>
          <p:spPr>
            <a:xfrm>
              <a:off x="2699792" y="1876555"/>
              <a:ext cx="3069867" cy="302048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3B4CB45-7609-48C2-B44C-4128AA3209E9}"/>
                </a:ext>
              </a:extLst>
            </p:cNvPr>
            <p:cNvSpPr txBox="1"/>
            <p:nvPr/>
          </p:nvSpPr>
          <p:spPr>
            <a:xfrm>
              <a:off x="3471211" y="1565399"/>
              <a:ext cx="1659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ENE2019 VS ENE2018</a:t>
              </a:r>
              <a:endParaRPr lang="es-AR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5" name="CuadroTexto 194">
              <a:extLst>
                <a:ext uri="{FF2B5EF4-FFF2-40B4-BE49-F238E27FC236}">
                  <a16:creationId xmlns:a16="http://schemas.microsoft.com/office/drawing/2014/main" id="{E4395BAA-BA3A-48C8-8D29-8124C0D8EC4A}"/>
                </a:ext>
              </a:extLst>
            </p:cNvPr>
            <p:cNvSpPr txBox="1"/>
            <p:nvPr/>
          </p:nvSpPr>
          <p:spPr>
            <a:xfrm>
              <a:off x="6773383" y="1561565"/>
              <a:ext cx="1659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ENE2019 VS ENE2018</a:t>
              </a:r>
              <a:endParaRPr lang="es-AR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96" name="Grupo 195">
              <a:extLst>
                <a:ext uri="{FF2B5EF4-FFF2-40B4-BE49-F238E27FC236}">
                  <a16:creationId xmlns:a16="http://schemas.microsoft.com/office/drawing/2014/main" id="{6C0FFC99-E917-47A9-8E9D-EEB4702EC1BF}"/>
                </a:ext>
              </a:extLst>
            </p:cNvPr>
            <p:cNvGrpSpPr/>
            <p:nvPr/>
          </p:nvGrpSpPr>
          <p:grpSpPr>
            <a:xfrm>
              <a:off x="6255922" y="2126278"/>
              <a:ext cx="864096" cy="995512"/>
              <a:chOff x="1943341" y="2171615"/>
              <a:chExt cx="864096" cy="995512"/>
            </a:xfrm>
          </p:grpSpPr>
          <p:grpSp>
            <p:nvGrpSpPr>
              <p:cNvPr id="197" name="Group 30">
                <a:extLst>
                  <a:ext uri="{FF2B5EF4-FFF2-40B4-BE49-F238E27FC236}">
                    <a16:creationId xmlns:a16="http://schemas.microsoft.com/office/drawing/2014/main" id="{730568CA-720D-4739-BE6B-91E26128EF22}"/>
                  </a:ext>
                </a:extLst>
              </p:cNvPr>
              <p:cNvGrpSpPr/>
              <p:nvPr/>
            </p:nvGrpSpPr>
            <p:grpSpPr>
              <a:xfrm>
                <a:off x="2077197" y="2171615"/>
                <a:ext cx="561218" cy="533847"/>
                <a:chOff x="-7118990" y="-6652807"/>
                <a:chExt cx="1196070" cy="1180716"/>
              </a:xfrm>
              <a:solidFill>
                <a:srgbClr val="FF6600"/>
              </a:solidFill>
            </p:grpSpPr>
            <p:sp>
              <p:nvSpPr>
                <p:cNvPr id="199" name="Oval 25">
                  <a:extLst>
                    <a:ext uri="{FF2B5EF4-FFF2-40B4-BE49-F238E27FC236}">
                      <a16:creationId xmlns:a16="http://schemas.microsoft.com/office/drawing/2014/main" id="{D674CAE5-2CB0-44BE-AD19-7FA6D273165F}"/>
                    </a:ext>
                  </a:extLst>
                </p:cNvPr>
                <p:cNvSpPr/>
                <p:nvPr/>
              </p:nvSpPr>
              <p:spPr>
                <a:xfrm>
                  <a:off x="-7118990" y="-6652807"/>
                  <a:ext cx="1196070" cy="11807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200" name="Picture 26" descr="Retail_CPG.emf">
                  <a:extLst>
                    <a:ext uri="{FF2B5EF4-FFF2-40B4-BE49-F238E27FC236}">
                      <a16:creationId xmlns:a16="http://schemas.microsoft.com/office/drawing/2014/main" id="{CC16A897-1D75-4068-820C-0DB8F9B40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-6964900" y="-6396850"/>
                  <a:ext cx="799662" cy="694942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98" name="CuadroTexto 197">
                <a:extLst>
                  <a:ext uri="{FF2B5EF4-FFF2-40B4-BE49-F238E27FC236}">
                    <a16:creationId xmlns:a16="http://schemas.microsoft.com/office/drawing/2014/main" id="{B04FDF89-EB57-487B-9B19-0A7C7E0F391B}"/>
                  </a:ext>
                </a:extLst>
              </p:cNvPr>
              <p:cNvSpPr txBox="1"/>
              <p:nvPr/>
            </p:nvSpPr>
            <p:spPr>
              <a:xfrm>
                <a:off x="1943341" y="2705462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SELF</a:t>
                </a:r>
              </a:p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CADENAS</a:t>
                </a:r>
                <a:endParaRPr lang="es-AR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1" name="Elipse 200">
              <a:extLst>
                <a:ext uri="{FF2B5EF4-FFF2-40B4-BE49-F238E27FC236}">
                  <a16:creationId xmlns:a16="http://schemas.microsoft.com/office/drawing/2014/main" id="{9FA4C9FA-16A8-4F86-901A-AB688EF8F328}"/>
                </a:ext>
              </a:extLst>
            </p:cNvPr>
            <p:cNvSpPr/>
            <p:nvPr/>
          </p:nvSpPr>
          <p:spPr>
            <a:xfrm>
              <a:off x="6278596" y="3163592"/>
              <a:ext cx="807380" cy="480867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15,7</a:t>
              </a:r>
              <a:endParaRPr lang="es-AR" sz="1200" b="1" dirty="0"/>
            </a:p>
          </p:txBody>
        </p:sp>
        <p:sp>
          <p:nvSpPr>
            <p:cNvPr id="202" name="Rectángulo: esquinas redondeadas 201">
              <a:extLst>
                <a:ext uri="{FF2B5EF4-FFF2-40B4-BE49-F238E27FC236}">
                  <a16:creationId xmlns:a16="http://schemas.microsoft.com/office/drawing/2014/main" id="{E5D5D849-62D7-4CA6-8298-FD45377D07CD}"/>
                </a:ext>
              </a:extLst>
            </p:cNvPr>
            <p:cNvSpPr/>
            <p:nvPr/>
          </p:nvSpPr>
          <p:spPr>
            <a:xfrm>
              <a:off x="6353883" y="3842631"/>
              <a:ext cx="656805" cy="395787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+2%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3" name="CuadroTexto 202">
              <a:extLst>
                <a:ext uri="{FF2B5EF4-FFF2-40B4-BE49-F238E27FC236}">
                  <a16:creationId xmlns:a16="http://schemas.microsoft.com/office/drawing/2014/main" id="{367AA582-8F5A-4598-A607-83EF636065C5}"/>
                </a:ext>
              </a:extLst>
            </p:cNvPr>
            <p:cNvSpPr txBox="1"/>
            <p:nvPr/>
          </p:nvSpPr>
          <p:spPr>
            <a:xfrm>
              <a:off x="7153989" y="2673322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SELF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INDP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47A3A5AD-A0E7-48B7-9B27-F15BFD184AF8}"/>
                </a:ext>
              </a:extLst>
            </p:cNvPr>
            <p:cNvGrpSpPr/>
            <p:nvPr/>
          </p:nvGrpSpPr>
          <p:grpSpPr>
            <a:xfrm>
              <a:off x="7317763" y="2143199"/>
              <a:ext cx="561218" cy="539723"/>
              <a:chOff x="3979338" y="2137231"/>
              <a:chExt cx="561218" cy="539723"/>
            </a:xfrm>
          </p:grpSpPr>
          <p:sp>
            <p:nvSpPr>
              <p:cNvPr id="205" name="Oval 20">
                <a:extLst>
                  <a:ext uri="{FF2B5EF4-FFF2-40B4-BE49-F238E27FC236}">
                    <a16:creationId xmlns:a16="http://schemas.microsoft.com/office/drawing/2014/main" id="{24CEF614-98AE-482D-B3AA-18D5EE140931}"/>
                  </a:ext>
                </a:extLst>
              </p:cNvPr>
              <p:cNvSpPr/>
              <p:nvPr/>
            </p:nvSpPr>
            <p:spPr>
              <a:xfrm>
                <a:off x="3979338" y="2137231"/>
                <a:ext cx="561218" cy="53972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206" name="Picture 21" descr="Shopper.emf">
                <a:extLst>
                  <a:ext uri="{FF2B5EF4-FFF2-40B4-BE49-F238E27FC236}">
                    <a16:creationId xmlns:a16="http://schemas.microsoft.com/office/drawing/2014/main" id="{E14A1389-668F-4121-80B3-2B40876D7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136323" y="2192030"/>
                <a:ext cx="279620" cy="392763"/>
              </a:xfrm>
              <a:prstGeom prst="rect">
                <a:avLst/>
              </a:prstGeom>
              <a:solidFill>
                <a:srgbClr val="00B0F0"/>
              </a:solidFill>
            </p:spPr>
          </p:pic>
        </p:grpSp>
        <p:sp>
          <p:nvSpPr>
            <p:cNvPr id="207" name="Elipse 206">
              <a:extLst>
                <a:ext uri="{FF2B5EF4-FFF2-40B4-BE49-F238E27FC236}">
                  <a16:creationId xmlns:a16="http://schemas.microsoft.com/office/drawing/2014/main" id="{61169F77-9433-4189-B9B8-3852672DBB5E}"/>
                </a:ext>
              </a:extLst>
            </p:cNvPr>
            <p:cNvSpPr/>
            <p:nvPr/>
          </p:nvSpPr>
          <p:spPr>
            <a:xfrm>
              <a:off x="7171362" y="3161461"/>
              <a:ext cx="807380" cy="4808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4,8</a:t>
              </a:r>
              <a:endParaRPr lang="es-AR" sz="1200" b="1" dirty="0"/>
            </a:p>
          </p:txBody>
        </p:sp>
        <p:sp>
          <p:nvSpPr>
            <p:cNvPr id="208" name="Rectángulo: esquinas redondeadas 207">
              <a:extLst>
                <a:ext uri="{FF2B5EF4-FFF2-40B4-BE49-F238E27FC236}">
                  <a16:creationId xmlns:a16="http://schemas.microsoft.com/office/drawing/2014/main" id="{C0300F9D-0998-446D-93AC-87CB71A69BA1}"/>
                </a:ext>
              </a:extLst>
            </p:cNvPr>
            <p:cNvSpPr/>
            <p:nvPr/>
          </p:nvSpPr>
          <p:spPr>
            <a:xfrm>
              <a:off x="7257634" y="3841882"/>
              <a:ext cx="656805" cy="39578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-5,9%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09" name="Grupo 208">
              <a:extLst>
                <a:ext uri="{FF2B5EF4-FFF2-40B4-BE49-F238E27FC236}">
                  <a16:creationId xmlns:a16="http://schemas.microsoft.com/office/drawing/2014/main" id="{AF077F6C-6449-46CD-A6CA-8C4F64A6EE34}"/>
                </a:ext>
              </a:extLst>
            </p:cNvPr>
            <p:cNvGrpSpPr/>
            <p:nvPr/>
          </p:nvGrpSpPr>
          <p:grpSpPr>
            <a:xfrm>
              <a:off x="8052056" y="2143199"/>
              <a:ext cx="933021" cy="1002268"/>
              <a:chOff x="4692717" y="2110350"/>
              <a:chExt cx="933021" cy="1002268"/>
            </a:xfrm>
          </p:grpSpPr>
          <p:sp>
            <p:nvSpPr>
              <p:cNvPr id="210" name="CuadroTexto 209">
                <a:extLst>
                  <a:ext uri="{FF2B5EF4-FFF2-40B4-BE49-F238E27FC236}">
                    <a16:creationId xmlns:a16="http://schemas.microsoft.com/office/drawing/2014/main" id="{07B6E4B4-8575-4F64-971F-4388EDC5F401}"/>
                  </a:ext>
                </a:extLst>
              </p:cNvPr>
              <p:cNvSpPr txBox="1"/>
              <p:nvPr/>
            </p:nvSpPr>
            <p:spPr>
              <a:xfrm>
                <a:off x="4692717" y="2650953"/>
                <a:ext cx="933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SELF SERVICE</a:t>
                </a:r>
                <a:endParaRPr lang="es-AR" sz="12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1" name="Grupo 210">
                <a:extLst>
                  <a:ext uri="{FF2B5EF4-FFF2-40B4-BE49-F238E27FC236}">
                    <a16:creationId xmlns:a16="http://schemas.microsoft.com/office/drawing/2014/main" id="{458AEF80-5BE4-4DE2-B9AF-7668B38C87B8}"/>
                  </a:ext>
                </a:extLst>
              </p:cNvPr>
              <p:cNvGrpSpPr/>
              <p:nvPr/>
            </p:nvGrpSpPr>
            <p:grpSpPr>
              <a:xfrm>
                <a:off x="4815858" y="2110350"/>
                <a:ext cx="561219" cy="539723"/>
                <a:chOff x="1268141" y="2172642"/>
                <a:chExt cx="561219" cy="539723"/>
              </a:xfrm>
            </p:grpSpPr>
            <p:sp>
              <p:nvSpPr>
                <p:cNvPr id="212" name="1 Elipse">
                  <a:extLst>
                    <a:ext uri="{FF2B5EF4-FFF2-40B4-BE49-F238E27FC236}">
                      <a16:creationId xmlns:a16="http://schemas.microsoft.com/office/drawing/2014/main" id="{03AEE49E-EEF3-4908-BEF4-678C202E9F1F}"/>
                    </a:ext>
                  </a:extLst>
                </p:cNvPr>
                <p:cNvSpPr/>
                <p:nvPr/>
              </p:nvSpPr>
              <p:spPr>
                <a:xfrm>
                  <a:off x="1268141" y="2172642"/>
                  <a:ext cx="561219" cy="539723"/>
                </a:xfrm>
                <a:prstGeom prst="ellips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6">
                  <a:extLst>
                    <a:ext uri="{FF2B5EF4-FFF2-40B4-BE49-F238E27FC236}">
                      <a16:creationId xmlns:a16="http://schemas.microsoft.com/office/drawing/2014/main" id="{D1A326A1-E20D-474A-87ED-69D6D7440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4373" y="2305692"/>
                  <a:ext cx="324136" cy="327203"/>
                </a:xfrm>
                <a:custGeom>
                  <a:avLst/>
                  <a:gdLst>
                    <a:gd name="T0" fmla="*/ 171 w 211"/>
                    <a:gd name="T1" fmla="*/ 165 h 209"/>
                    <a:gd name="T2" fmla="*/ 149 w 211"/>
                    <a:gd name="T3" fmla="*/ 182 h 209"/>
                    <a:gd name="T4" fmla="*/ 81 w 211"/>
                    <a:gd name="T5" fmla="*/ 182 h 209"/>
                    <a:gd name="T6" fmla="*/ 72 w 211"/>
                    <a:gd name="T7" fmla="*/ 169 h 209"/>
                    <a:gd name="T8" fmla="*/ 81 w 211"/>
                    <a:gd name="T9" fmla="*/ 142 h 209"/>
                    <a:gd name="T10" fmla="*/ 189 w 211"/>
                    <a:gd name="T11" fmla="*/ 142 h 209"/>
                    <a:gd name="T12" fmla="*/ 211 w 211"/>
                    <a:gd name="T13" fmla="*/ 48 h 209"/>
                    <a:gd name="T14" fmla="*/ 40 w 211"/>
                    <a:gd name="T15" fmla="*/ 25 h 209"/>
                    <a:gd name="T16" fmla="*/ 26 w 211"/>
                    <a:gd name="T17" fmla="*/ 16 h 209"/>
                    <a:gd name="T18" fmla="*/ 27 w 211"/>
                    <a:gd name="T19" fmla="*/ 13 h 209"/>
                    <a:gd name="T20" fmla="*/ 13 w 211"/>
                    <a:gd name="T21" fmla="*/ 0 h 209"/>
                    <a:gd name="T22" fmla="*/ 0 w 211"/>
                    <a:gd name="T23" fmla="*/ 13 h 209"/>
                    <a:gd name="T24" fmla="*/ 13 w 211"/>
                    <a:gd name="T25" fmla="*/ 26 h 209"/>
                    <a:gd name="T26" fmla="*/ 16 w 211"/>
                    <a:gd name="T27" fmla="*/ 26 h 209"/>
                    <a:gd name="T28" fmla="*/ 32 w 211"/>
                    <a:gd name="T29" fmla="*/ 36 h 209"/>
                    <a:gd name="T30" fmla="*/ 59 w 211"/>
                    <a:gd name="T31" fmla="*/ 142 h 209"/>
                    <a:gd name="T32" fmla="*/ 67 w 211"/>
                    <a:gd name="T33" fmla="*/ 142 h 209"/>
                    <a:gd name="T34" fmla="*/ 60 w 211"/>
                    <a:gd name="T35" fmla="*/ 164 h 209"/>
                    <a:gd name="T36" fmla="*/ 59 w 211"/>
                    <a:gd name="T37" fmla="*/ 164 h 209"/>
                    <a:gd name="T38" fmla="*/ 36 w 211"/>
                    <a:gd name="T39" fmla="*/ 187 h 209"/>
                    <a:gd name="T40" fmla="*/ 59 w 211"/>
                    <a:gd name="T41" fmla="*/ 209 h 209"/>
                    <a:gd name="T42" fmla="*/ 79 w 211"/>
                    <a:gd name="T43" fmla="*/ 196 h 209"/>
                    <a:gd name="T44" fmla="*/ 151 w 211"/>
                    <a:gd name="T45" fmla="*/ 196 h 209"/>
                    <a:gd name="T46" fmla="*/ 171 w 211"/>
                    <a:gd name="T47" fmla="*/ 209 h 209"/>
                    <a:gd name="T48" fmla="*/ 193 w 211"/>
                    <a:gd name="T49" fmla="*/ 187 h 209"/>
                    <a:gd name="T50" fmla="*/ 171 w 211"/>
                    <a:gd name="T51" fmla="*/ 16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1" h="209">
                      <a:moveTo>
                        <a:pt x="171" y="165"/>
                      </a:moveTo>
                      <a:cubicBezTo>
                        <a:pt x="160" y="165"/>
                        <a:pt x="152" y="173"/>
                        <a:pt x="149" y="182"/>
                      </a:cubicBezTo>
                      <a:cubicBezTo>
                        <a:pt x="81" y="182"/>
                        <a:pt x="81" y="182"/>
                        <a:pt x="81" y="182"/>
                      </a:cubicBezTo>
                      <a:cubicBezTo>
                        <a:pt x="80" y="177"/>
                        <a:pt x="77" y="172"/>
                        <a:pt x="72" y="169"/>
                      </a:cubicBezTo>
                      <a:cubicBezTo>
                        <a:pt x="81" y="142"/>
                        <a:pt x="81" y="142"/>
                        <a:pt x="81" y="142"/>
                      </a:cubicBezTo>
                      <a:cubicBezTo>
                        <a:pt x="189" y="142"/>
                        <a:pt x="189" y="142"/>
                        <a:pt x="189" y="142"/>
                      </a:cubicBezTo>
                      <a:cubicBezTo>
                        <a:pt x="211" y="48"/>
                        <a:pt x="211" y="48"/>
                        <a:pt x="211" y="48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6"/>
                        <a:pt x="21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59" y="142"/>
                        <a:pt x="59" y="142"/>
                        <a:pt x="59" y="142"/>
                      </a:cubicBezTo>
                      <a:cubicBezTo>
                        <a:pt x="67" y="142"/>
                        <a:pt x="67" y="142"/>
                        <a:pt x="67" y="142"/>
                      </a:cubicBezTo>
                      <a:cubicBezTo>
                        <a:pt x="60" y="164"/>
                        <a:pt x="60" y="164"/>
                        <a:pt x="60" y="164"/>
                      </a:cubicBezTo>
                      <a:cubicBezTo>
                        <a:pt x="59" y="164"/>
                        <a:pt x="59" y="164"/>
                        <a:pt x="59" y="164"/>
                      </a:cubicBezTo>
                      <a:cubicBezTo>
                        <a:pt x="46" y="164"/>
                        <a:pt x="36" y="174"/>
                        <a:pt x="36" y="187"/>
                      </a:cubicBezTo>
                      <a:cubicBezTo>
                        <a:pt x="36" y="199"/>
                        <a:pt x="46" y="209"/>
                        <a:pt x="59" y="209"/>
                      </a:cubicBezTo>
                      <a:cubicBezTo>
                        <a:pt x="68" y="209"/>
                        <a:pt x="76" y="204"/>
                        <a:pt x="79" y="196"/>
                      </a:cubicBezTo>
                      <a:cubicBezTo>
                        <a:pt x="151" y="196"/>
                        <a:pt x="151" y="196"/>
                        <a:pt x="151" y="196"/>
                      </a:cubicBezTo>
                      <a:cubicBezTo>
                        <a:pt x="154" y="204"/>
                        <a:pt x="162" y="209"/>
                        <a:pt x="171" y="209"/>
                      </a:cubicBezTo>
                      <a:cubicBezTo>
                        <a:pt x="183" y="209"/>
                        <a:pt x="193" y="199"/>
                        <a:pt x="193" y="187"/>
                      </a:cubicBezTo>
                      <a:cubicBezTo>
                        <a:pt x="193" y="175"/>
                        <a:pt x="183" y="165"/>
                        <a:pt x="171" y="16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14" name="Elipse 213">
              <a:extLst>
                <a:ext uri="{FF2B5EF4-FFF2-40B4-BE49-F238E27FC236}">
                  <a16:creationId xmlns:a16="http://schemas.microsoft.com/office/drawing/2014/main" id="{1C2D71A4-2043-4B32-A2BE-1A53ACCD4EF1}"/>
                </a:ext>
              </a:extLst>
            </p:cNvPr>
            <p:cNvSpPr/>
            <p:nvPr/>
          </p:nvSpPr>
          <p:spPr>
            <a:xfrm>
              <a:off x="8122157" y="3156546"/>
              <a:ext cx="807380" cy="4808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10,5</a:t>
              </a:r>
              <a:endParaRPr lang="es-AR" sz="1200" b="1" dirty="0"/>
            </a:p>
          </p:txBody>
        </p:sp>
        <p:sp>
          <p:nvSpPr>
            <p:cNvPr id="215" name="Rectángulo: esquinas redondeadas 214">
              <a:extLst>
                <a:ext uri="{FF2B5EF4-FFF2-40B4-BE49-F238E27FC236}">
                  <a16:creationId xmlns:a16="http://schemas.microsoft.com/office/drawing/2014/main" id="{19EE034A-433E-43DE-9DA7-5713B1B15CB8}"/>
                </a:ext>
              </a:extLst>
            </p:cNvPr>
            <p:cNvSpPr/>
            <p:nvPr/>
          </p:nvSpPr>
          <p:spPr>
            <a:xfrm>
              <a:off x="8208429" y="3836967"/>
              <a:ext cx="656805" cy="3957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+0,1%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6" name="Rectángulo 215">
              <a:extLst>
                <a:ext uri="{FF2B5EF4-FFF2-40B4-BE49-F238E27FC236}">
                  <a16:creationId xmlns:a16="http://schemas.microsoft.com/office/drawing/2014/main" id="{F94AB80A-D029-4D58-9E70-C425C945367E}"/>
                </a:ext>
              </a:extLst>
            </p:cNvPr>
            <p:cNvSpPr/>
            <p:nvPr/>
          </p:nvSpPr>
          <p:spPr>
            <a:xfrm>
              <a:off x="5967990" y="1892133"/>
              <a:ext cx="3069867" cy="302048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10DE9746-A6B0-4D76-87FC-1528C4EF39E8}"/>
                </a:ext>
              </a:extLst>
            </p:cNvPr>
            <p:cNvSpPr/>
            <p:nvPr/>
          </p:nvSpPr>
          <p:spPr>
            <a:xfrm>
              <a:off x="57039" y="1897727"/>
              <a:ext cx="2483080" cy="302048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7813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WebJudy\Scentia 2015\ppt Mayo 2017\jpg\Seccion_Titulo-05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0" y="0"/>
            <a:ext cx="9143472" cy="68580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267744" y="2710311"/>
            <a:ext cx="6815512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3200" b="1" dirty="0">
                <a:solidFill>
                  <a:schemeClr val="bg1"/>
                </a:solidFill>
              </a:rPr>
              <a:t>Algunos indicadores Macroeconómicos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979712" y="4871334"/>
            <a:ext cx="6429420" cy="1293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26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Febrero 2018</a:t>
            </a:r>
            <a:endParaRPr lang="es-ES" sz="2600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357422" y="3284986"/>
            <a:ext cx="6357982" cy="19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05572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magenes de macroeconomia en hd">
            <a:extLst>
              <a:ext uri="{FF2B5EF4-FFF2-40B4-BE49-F238E27FC236}">
                <a16:creationId xmlns:a16="http://schemas.microsoft.com/office/drawing/2014/main" id="{AB1F9873-2BEF-4B46-BDBD-96F29774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552"/>
            <a:ext cx="9144000" cy="57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51A267E1-534E-49D5-A353-8E0F800F8C59}"/>
              </a:ext>
            </a:extLst>
          </p:cNvPr>
          <p:cNvSpPr txBox="1">
            <a:spLocks/>
          </p:cNvSpPr>
          <p:nvPr/>
        </p:nvSpPr>
        <p:spPr>
          <a:xfrm>
            <a:off x="49574" y="4"/>
            <a:ext cx="8858280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3200" b="1" dirty="0">
                <a:solidFill>
                  <a:schemeClr val="accent1"/>
                </a:solidFill>
                <a:cs typeface="Arial" pitchFamily="34" charset="0"/>
              </a:rPr>
              <a:t>Indicadores económicos</a:t>
            </a:r>
            <a:endParaRPr lang="es-E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62 Rectángulo redondeado">
            <a:extLst>
              <a:ext uri="{FF2B5EF4-FFF2-40B4-BE49-F238E27FC236}">
                <a16:creationId xmlns:a16="http://schemas.microsoft.com/office/drawing/2014/main" id="{9855C8A5-F9D9-4F89-9765-6174C372DEFC}"/>
              </a:ext>
            </a:extLst>
          </p:cNvPr>
          <p:cNvSpPr/>
          <p:nvPr/>
        </p:nvSpPr>
        <p:spPr>
          <a:xfrm>
            <a:off x="7684" y="1052736"/>
            <a:ext cx="1756004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61 Rectángulo redondeado">
            <a:extLst>
              <a:ext uri="{FF2B5EF4-FFF2-40B4-BE49-F238E27FC236}">
                <a16:creationId xmlns:a16="http://schemas.microsoft.com/office/drawing/2014/main" id="{D2729186-B356-4D25-9F3B-D33454420621}"/>
              </a:ext>
            </a:extLst>
          </p:cNvPr>
          <p:cNvSpPr/>
          <p:nvPr/>
        </p:nvSpPr>
        <p:spPr>
          <a:xfrm>
            <a:off x="1836935" y="1052736"/>
            <a:ext cx="1783816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60 Rectángulo redondeado">
            <a:extLst>
              <a:ext uri="{FF2B5EF4-FFF2-40B4-BE49-F238E27FC236}">
                <a16:creationId xmlns:a16="http://schemas.microsoft.com/office/drawing/2014/main" id="{C0B2BFDD-1536-4B64-B529-22011C2864DD}"/>
              </a:ext>
            </a:extLst>
          </p:cNvPr>
          <p:cNvSpPr/>
          <p:nvPr/>
        </p:nvSpPr>
        <p:spPr>
          <a:xfrm>
            <a:off x="3693998" y="1052736"/>
            <a:ext cx="1756004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59 Rectángulo redondeado">
            <a:extLst>
              <a:ext uri="{FF2B5EF4-FFF2-40B4-BE49-F238E27FC236}">
                <a16:creationId xmlns:a16="http://schemas.microsoft.com/office/drawing/2014/main" id="{448E2541-BA78-42CE-B6D3-1BFB0491A631}"/>
              </a:ext>
            </a:extLst>
          </p:cNvPr>
          <p:cNvSpPr/>
          <p:nvPr/>
        </p:nvSpPr>
        <p:spPr>
          <a:xfrm>
            <a:off x="5523249" y="1052736"/>
            <a:ext cx="1756004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58 Rectángulo redondeado">
            <a:extLst>
              <a:ext uri="{FF2B5EF4-FFF2-40B4-BE49-F238E27FC236}">
                <a16:creationId xmlns:a16="http://schemas.microsoft.com/office/drawing/2014/main" id="{5FB5BF4A-F5AF-45A5-9A55-9DA9ABD668AD}"/>
              </a:ext>
            </a:extLst>
          </p:cNvPr>
          <p:cNvSpPr/>
          <p:nvPr/>
        </p:nvSpPr>
        <p:spPr>
          <a:xfrm>
            <a:off x="7352500" y="1048358"/>
            <a:ext cx="1756004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7186 Grupo">
            <a:extLst>
              <a:ext uri="{FF2B5EF4-FFF2-40B4-BE49-F238E27FC236}">
                <a16:creationId xmlns:a16="http://schemas.microsoft.com/office/drawing/2014/main" id="{C0835DF1-22A9-43AA-A873-8680FD520293}"/>
              </a:ext>
            </a:extLst>
          </p:cNvPr>
          <p:cNvGrpSpPr/>
          <p:nvPr/>
        </p:nvGrpSpPr>
        <p:grpSpPr>
          <a:xfrm>
            <a:off x="467544" y="1363542"/>
            <a:ext cx="719738" cy="1292738"/>
            <a:chOff x="3851919" y="3068959"/>
            <a:chExt cx="1800000" cy="2679808"/>
          </a:xfrm>
        </p:grpSpPr>
        <p:grpSp>
          <p:nvGrpSpPr>
            <p:cNvPr id="10" name="7184 Grupo">
              <a:extLst>
                <a:ext uri="{FF2B5EF4-FFF2-40B4-BE49-F238E27FC236}">
                  <a16:creationId xmlns:a16="http://schemas.microsoft.com/office/drawing/2014/main" id="{C9ABBB32-7AA5-417A-92FF-5F45E034DC68}"/>
                </a:ext>
              </a:extLst>
            </p:cNvPr>
            <p:cNvGrpSpPr/>
            <p:nvPr/>
          </p:nvGrpSpPr>
          <p:grpSpPr>
            <a:xfrm>
              <a:off x="3851919" y="3068959"/>
              <a:ext cx="1800000" cy="1800000"/>
              <a:chOff x="3851919" y="3068959"/>
              <a:chExt cx="1800000" cy="1800000"/>
            </a:xfrm>
          </p:grpSpPr>
          <p:sp>
            <p:nvSpPr>
              <p:cNvPr id="12" name="21 Elipse">
                <a:extLst>
                  <a:ext uri="{FF2B5EF4-FFF2-40B4-BE49-F238E27FC236}">
                    <a16:creationId xmlns:a16="http://schemas.microsoft.com/office/drawing/2014/main" id="{F2B17AF8-E950-4D74-9302-4E183D7E4F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51919" y="3068959"/>
                <a:ext cx="1800000" cy="18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s-AR" sz="2400" b="1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7">
                <a:extLst>
                  <a:ext uri="{FF2B5EF4-FFF2-40B4-BE49-F238E27FC236}">
                    <a16:creationId xmlns:a16="http://schemas.microsoft.com/office/drawing/2014/main" id="{E92B712B-FE7D-400D-BF84-CB592122AD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EA690B"/>
                  </a:clrFrom>
                  <a:clrTo>
                    <a:srgbClr val="EA690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005" y="3260443"/>
                <a:ext cx="1417031" cy="1417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7182 Rectángulo">
              <a:extLst>
                <a:ext uri="{FF2B5EF4-FFF2-40B4-BE49-F238E27FC236}">
                  <a16:creationId xmlns:a16="http://schemas.microsoft.com/office/drawing/2014/main" id="{75B3C6D0-E5EF-4F4F-AC42-53B52E87E2D7}"/>
                </a:ext>
              </a:extLst>
            </p:cNvPr>
            <p:cNvSpPr/>
            <p:nvPr/>
          </p:nvSpPr>
          <p:spPr>
            <a:xfrm>
              <a:off x="4032005" y="4791749"/>
              <a:ext cx="1484120" cy="9570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2400" b="1" dirty="0">
                  <a:solidFill>
                    <a:prstClr val="black"/>
                  </a:solidFill>
                </a:rPr>
                <a:t>IPC</a:t>
              </a:r>
              <a:endParaRPr lang="es-A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8FF13A-D829-450C-8EE6-AE02FD3C5737}"/>
              </a:ext>
            </a:extLst>
          </p:cNvPr>
          <p:cNvSpPr txBox="1"/>
          <p:nvPr/>
        </p:nvSpPr>
        <p:spPr>
          <a:xfrm>
            <a:off x="49578" y="2692783"/>
            <a:ext cx="1739187" cy="58477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prstClr val="black"/>
                </a:solidFill>
              </a:rPr>
              <a:t>Dic18 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 2,6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</a:p>
          <a:p>
            <a:r>
              <a:rPr lang="es-AR" sz="1600" b="1" dirty="0">
                <a:solidFill>
                  <a:prstClr val="black"/>
                </a:solidFill>
              </a:rPr>
              <a:t>Vs Dic17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47</a:t>
            </a:r>
            <a:r>
              <a:rPr lang="es-AR" sz="1600" b="1" dirty="0">
                <a:solidFill>
                  <a:prstClr val="black"/>
                </a:solidFill>
              </a:rPr>
              <a:t>,6%</a:t>
            </a:r>
            <a:endParaRPr lang="es-ES" sz="1600" b="1" dirty="0">
              <a:solidFill>
                <a:prstClr val="black"/>
              </a:solidFill>
            </a:endParaRPr>
          </a:p>
        </p:txBody>
      </p:sp>
      <p:pic>
        <p:nvPicPr>
          <p:cNvPr id="15" name="Picture 2" descr="Resultado de imagen para icono de construcción">
            <a:extLst>
              <a:ext uri="{FF2B5EF4-FFF2-40B4-BE49-F238E27FC236}">
                <a16:creationId xmlns:a16="http://schemas.microsoft.com/office/drawing/2014/main" id="{F87C46ED-0580-44B1-A355-7AA041FE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52" y="1340768"/>
            <a:ext cx="1011996" cy="10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7182 Rectángulo">
            <a:extLst>
              <a:ext uri="{FF2B5EF4-FFF2-40B4-BE49-F238E27FC236}">
                <a16:creationId xmlns:a16="http://schemas.microsoft.com/office/drawing/2014/main" id="{B9E7E451-CB92-49AC-A9BA-13E58135E3C3}"/>
              </a:ext>
            </a:extLst>
          </p:cNvPr>
          <p:cNvSpPr/>
          <p:nvPr/>
        </p:nvSpPr>
        <p:spPr>
          <a:xfrm>
            <a:off x="2339752" y="2262159"/>
            <a:ext cx="754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prstClr val="black"/>
                </a:solidFill>
              </a:rPr>
              <a:t>ISAC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5CC70B-55BC-4EC2-9F34-1C0B92C8B4CA}"/>
              </a:ext>
            </a:extLst>
          </p:cNvPr>
          <p:cNvSpPr txBox="1"/>
          <p:nvPr/>
        </p:nvSpPr>
        <p:spPr>
          <a:xfrm>
            <a:off x="1823002" y="2692783"/>
            <a:ext cx="1762920" cy="58477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prstClr val="black"/>
                </a:solidFill>
              </a:rPr>
              <a:t>Vs DIC17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-20,5%</a:t>
            </a:r>
            <a:endParaRPr lang="es-AR" sz="1600" b="1" dirty="0">
              <a:solidFill>
                <a:prstClr val="black"/>
              </a:solidFill>
            </a:endParaRPr>
          </a:p>
          <a:p>
            <a:r>
              <a:rPr lang="es-AR" sz="1600" b="1" dirty="0">
                <a:solidFill>
                  <a:prstClr val="black"/>
                </a:solidFill>
              </a:rPr>
              <a:t>VS 2017 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 0,8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  <a:endParaRPr lang="es-ES" sz="1600" b="1" dirty="0">
              <a:solidFill>
                <a:prstClr val="black"/>
              </a:solidFill>
            </a:endParaRPr>
          </a:p>
        </p:txBody>
      </p:sp>
      <p:pic>
        <p:nvPicPr>
          <p:cNvPr id="18" name="Picture 4" descr="Imagen relacionada">
            <a:extLst>
              <a:ext uri="{FF2B5EF4-FFF2-40B4-BE49-F238E27FC236}">
                <a16:creationId xmlns:a16="http://schemas.microsoft.com/office/drawing/2014/main" id="{7826D9F3-6BE6-41BA-8180-4370FECB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6" y="1372104"/>
            <a:ext cx="896801" cy="89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7182 Rectángulo">
            <a:extLst>
              <a:ext uri="{FF2B5EF4-FFF2-40B4-BE49-F238E27FC236}">
                <a16:creationId xmlns:a16="http://schemas.microsoft.com/office/drawing/2014/main" id="{014CD4CB-BAB0-4998-A49C-7BEAB2429FB1}"/>
              </a:ext>
            </a:extLst>
          </p:cNvPr>
          <p:cNvSpPr/>
          <p:nvPr/>
        </p:nvSpPr>
        <p:spPr>
          <a:xfrm>
            <a:off x="4211960" y="2287438"/>
            <a:ext cx="754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prstClr val="black"/>
                </a:solidFill>
              </a:rPr>
              <a:t>EMI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C884B5-E437-4949-8ACD-76565F40C203}"/>
              </a:ext>
            </a:extLst>
          </p:cNvPr>
          <p:cNvSpPr txBox="1"/>
          <p:nvPr/>
        </p:nvSpPr>
        <p:spPr>
          <a:xfrm>
            <a:off x="3707907" y="2700213"/>
            <a:ext cx="1824981" cy="58477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prstClr val="black"/>
                </a:solidFill>
              </a:rPr>
              <a:t>Vs DIC17 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 -13,3</a:t>
            </a:r>
            <a:endParaRPr lang="es-AR" sz="1600" b="1" dirty="0">
              <a:solidFill>
                <a:prstClr val="black"/>
              </a:solidFill>
            </a:endParaRPr>
          </a:p>
          <a:p>
            <a:r>
              <a:rPr lang="es-AR" sz="1600" b="1" dirty="0">
                <a:solidFill>
                  <a:prstClr val="black"/>
                </a:solidFill>
              </a:rPr>
              <a:t>VS 2017 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 -3,8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  <a:endParaRPr lang="es-ES" sz="1600" b="1" dirty="0">
              <a:solidFill>
                <a:prstClr val="black"/>
              </a:solidFill>
            </a:endParaRPr>
          </a:p>
        </p:txBody>
      </p:sp>
      <p:pic>
        <p:nvPicPr>
          <p:cNvPr id="21" name="Picture 10" descr="Resultado de imagen para icon de exportaciones">
            <a:extLst>
              <a:ext uri="{FF2B5EF4-FFF2-40B4-BE49-F238E27FC236}">
                <a16:creationId xmlns:a16="http://schemas.microsoft.com/office/drawing/2014/main" id="{387E1A8A-1FFA-4924-84F6-C0FB30FA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93" y="1456364"/>
            <a:ext cx="767459" cy="7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7182 Rectángulo">
            <a:extLst>
              <a:ext uri="{FF2B5EF4-FFF2-40B4-BE49-F238E27FC236}">
                <a16:creationId xmlns:a16="http://schemas.microsoft.com/office/drawing/2014/main" id="{0852B1B1-7EC6-42CC-9E45-09A5D1D308E7}"/>
              </a:ext>
            </a:extLst>
          </p:cNvPr>
          <p:cNvSpPr/>
          <p:nvPr/>
        </p:nvSpPr>
        <p:spPr>
          <a:xfrm>
            <a:off x="7753318" y="2242429"/>
            <a:ext cx="106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prstClr val="black"/>
                </a:solidFill>
              </a:rPr>
              <a:t>IMPO</a:t>
            </a:r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23" name="Picture 12" descr="Resultado de imagen para icon de exportaciones">
            <a:extLst>
              <a:ext uri="{FF2B5EF4-FFF2-40B4-BE49-F238E27FC236}">
                <a16:creationId xmlns:a16="http://schemas.microsoft.com/office/drawing/2014/main" id="{644CD33B-8BB5-41CE-9B7E-35969937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38483"/>
            <a:ext cx="872248" cy="773260"/>
          </a:xfrm>
          <a:prstGeom prst="rect">
            <a:avLst/>
          </a:prstGeom>
          <a:noFill/>
          <a:extLst/>
        </p:spPr>
      </p:pic>
      <p:sp>
        <p:nvSpPr>
          <p:cNvPr id="24" name="7182 Rectángulo">
            <a:extLst>
              <a:ext uri="{FF2B5EF4-FFF2-40B4-BE49-F238E27FC236}">
                <a16:creationId xmlns:a16="http://schemas.microsoft.com/office/drawing/2014/main" id="{ECE9F7CB-063B-4D18-9A36-A43687753813}"/>
              </a:ext>
            </a:extLst>
          </p:cNvPr>
          <p:cNvSpPr/>
          <p:nvPr/>
        </p:nvSpPr>
        <p:spPr>
          <a:xfrm>
            <a:off x="5863878" y="2242430"/>
            <a:ext cx="1084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prstClr val="black"/>
                </a:solidFill>
              </a:rPr>
              <a:t>EXPO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AFA355F-9C9B-4469-890B-D281EE1C7264}"/>
              </a:ext>
            </a:extLst>
          </p:cNvPr>
          <p:cNvSpPr txBox="1"/>
          <p:nvPr/>
        </p:nvSpPr>
        <p:spPr>
          <a:xfrm>
            <a:off x="5521299" y="2696332"/>
            <a:ext cx="1715001" cy="58477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prstClr val="black"/>
                </a:solidFill>
              </a:rPr>
              <a:t>Vs DIC17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15,4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</a:p>
          <a:p>
            <a:r>
              <a:rPr lang="es-AR" sz="1600" b="1" dirty="0" err="1">
                <a:solidFill>
                  <a:prstClr val="black"/>
                </a:solidFill>
              </a:rPr>
              <a:t>Acum</a:t>
            </a:r>
            <a:r>
              <a:rPr lang="es-AR" sz="1600" b="1" dirty="0">
                <a:solidFill>
                  <a:prstClr val="black"/>
                </a:solidFill>
              </a:rPr>
              <a:t> 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 5,1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8F36540-CCBB-4F67-B742-302CD1868A83}"/>
              </a:ext>
            </a:extLst>
          </p:cNvPr>
          <p:cNvSpPr txBox="1"/>
          <p:nvPr/>
        </p:nvSpPr>
        <p:spPr>
          <a:xfrm>
            <a:off x="7380316" y="2696310"/>
            <a:ext cx="1774611" cy="58477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prstClr val="black"/>
                </a:solidFill>
              </a:rPr>
              <a:t>Vs DIC17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-27,1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</a:p>
          <a:p>
            <a:r>
              <a:rPr lang="es-AR" sz="1600" b="1" dirty="0" err="1">
                <a:solidFill>
                  <a:prstClr val="black"/>
                </a:solidFill>
              </a:rPr>
              <a:t>Acum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-2,2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142C73E3-6AFC-43F9-94B1-E3E7C88E6DCD}"/>
              </a:ext>
            </a:extLst>
          </p:cNvPr>
          <p:cNvSpPr txBox="1"/>
          <p:nvPr/>
        </p:nvSpPr>
        <p:spPr>
          <a:xfrm>
            <a:off x="21261" y="1126422"/>
            <a:ext cx="179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>
                <a:solidFill>
                  <a:prstClr val="white">
                    <a:lumMod val="50000"/>
                  </a:prstClr>
                </a:solidFill>
              </a:rPr>
              <a:t>INDICE DE PRECIOS AL CONSUMIDOR</a:t>
            </a:r>
            <a:endParaRPr lang="en-US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TextBox 48">
            <a:extLst>
              <a:ext uri="{FF2B5EF4-FFF2-40B4-BE49-F238E27FC236}">
                <a16:creationId xmlns:a16="http://schemas.microsoft.com/office/drawing/2014/main" id="{145ECCC5-F706-4316-BFDB-14E1C441B788}"/>
              </a:ext>
            </a:extLst>
          </p:cNvPr>
          <p:cNvSpPr txBox="1"/>
          <p:nvPr/>
        </p:nvSpPr>
        <p:spPr>
          <a:xfrm>
            <a:off x="1844229" y="1124698"/>
            <a:ext cx="179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>
                <a:solidFill>
                  <a:prstClr val="white">
                    <a:lumMod val="50000"/>
                  </a:prstClr>
                </a:solidFill>
              </a:rPr>
              <a:t>INDICE SINTETICO  DE LA ACTIVIDAD DE  LA CONSTRUCCIÓN</a:t>
            </a:r>
            <a:endParaRPr lang="en-US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TextBox 48">
            <a:extLst>
              <a:ext uri="{FF2B5EF4-FFF2-40B4-BE49-F238E27FC236}">
                <a16:creationId xmlns:a16="http://schemas.microsoft.com/office/drawing/2014/main" id="{9C044337-D89F-4BC0-9B19-0C20F34367EF}"/>
              </a:ext>
            </a:extLst>
          </p:cNvPr>
          <p:cNvSpPr txBox="1"/>
          <p:nvPr/>
        </p:nvSpPr>
        <p:spPr>
          <a:xfrm>
            <a:off x="3707904" y="1126422"/>
            <a:ext cx="179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>
                <a:solidFill>
                  <a:prstClr val="white">
                    <a:lumMod val="50000"/>
                  </a:prstClr>
                </a:solidFill>
              </a:rPr>
              <a:t>ESTIMADOR MENSUAL INDUSTRIAL</a:t>
            </a:r>
            <a:endParaRPr lang="en-US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5BA14E48-CC45-435A-8485-1AB0665BEDE9}"/>
              </a:ext>
            </a:extLst>
          </p:cNvPr>
          <p:cNvSpPr txBox="1"/>
          <p:nvPr/>
        </p:nvSpPr>
        <p:spPr>
          <a:xfrm>
            <a:off x="5862453" y="1124698"/>
            <a:ext cx="1032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>
                <a:solidFill>
                  <a:prstClr val="white">
                    <a:lumMod val="50000"/>
                  </a:prstClr>
                </a:solidFill>
              </a:rPr>
              <a:t>EXPORTACIONES</a:t>
            </a:r>
            <a:endParaRPr lang="en-US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TextBox 48">
            <a:extLst>
              <a:ext uri="{FF2B5EF4-FFF2-40B4-BE49-F238E27FC236}">
                <a16:creationId xmlns:a16="http://schemas.microsoft.com/office/drawing/2014/main" id="{1C1A40AC-C098-4377-B3EC-C93638F9C34E}"/>
              </a:ext>
            </a:extLst>
          </p:cNvPr>
          <p:cNvSpPr txBox="1"/>
          <p:nvPr/>
        </p:nvSpPr>
        <p:spPr>
          <a:xfrm>
            <a:off x="7676155" y="1124698"/>
            <a:ext cx="1032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>
                <a:solidFill>
                  <a:prstClr val="white">
                    <a:lumMod val="50000"/>
                  </a:prstClr>
                </a:solidFill>
              </a:rPr>
              <a:t>IMPORTACIONES</a:t>
            </a:r>
            <a:endParaRPr lang="en-US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57 Rectángulo redondeado">
            <a:extLst>
              <a:ext uri="{FF2B5EF4-FFF2-40B4-BE49-F238E27FC236}">
                <a16:creationId xmlns:a16="http://schemas.microsoft.com/office/drawing/2014/main" id="{B6BA93B0-741E-47D2-8D77-1D7E6023DA6F}"/>
              </a:ext>
            </a:extLst>
          </p:cNvPr>
          <p:cNvSpPr/>
          <p:nvPr/>
        </p:nvSpPr>
        <p:spPr>
          <a:xfrm>
            <a:off x="7684" y="3784662"/>
            <a:ext cx="1756004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54 Rectángulo redondeado">
            <a:extLst>
              <a:ext uri="{FF2B5EF4-FFF2-40B4-BE49-F238E27FC236}">
                <a16:creationId xmlns:a16="http://schemas.microsoft.com/office/drawing/2014/main" id="{B340B2F1-B62B-4FC8-9098-BB269465B484}"/>
              </a:ext>
            </a:extLst>
          </p:cNvPr>
          <p:cNvSpPr/>
          <p:nvPr/>
        </p:nvSpPr>
        <p:spPr>
          <a:xfrm>
            <a:off x="5479858" y="3784662"/>
            <a:ext cx="1804588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55 Rectángulo redondeado">
            <a:extLst>
              <a:ext uri="{FF2B5EF4-FFF2-40B4-BE49-F238E27FC236}">
                <a16:creationId xmlns:a16="http://schemas.microsoft.com/office/drawing/2014/main" id="{D5E816D4-5831-481F-A378-16AE08ADD007}"/>
              </a:ext>
            </a:extLst>
          </p:cNvPr>
          <p:cNvSpPr/>
          <p:nvPr/>
        </p:nvSpPr>
        <p:spPr>
          <a:xfrm>
            <a:off x="3655800" y="3784662"/>
            <a:ext cx="1756004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56 Rectángulo redondeado">
            <a:extLst>
              <a:ext uri="{FF2B5EF4-FFF2-40B4-BE49-F238E27FC236}">
                <a16:creationId xmlns:a16="http://schemas.microsoft.com/office/drawing/2014/main" id="{B4626A93-890A-43A2-A55F-241DD768225B}"/>
              </a:ext>
            </a:extLst>
          </p:cNvPr>
          <p:cNvSpPr/>
          <p:nvPr/>
        </p:nvSpPr>
        <p:spPr>
          <a:xfrm>
            <a:off x="1831742" y="3780284"/>
            <a:ext cx="1756004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15 Rectángulo redondeado">
            <a:extLst>
              <a:ext uri="{FF2B5EF4-FFF2-40B4-BE49-F238E27FC236}">
                <a16:creationId xmlns:a16="http://schemas.microsoft.com/office/drawing/2014/main" id="{2B7839FD-2CAF-4823-89DA-814136EBE184}"/>
              </a:ext>
            </a:extLst>
          </p:cNvPr>
          <p:cNvSpPr/>
          <p:nvPr/>
        </p:nvSpPr>
        <p:spPr>
          <a:xfrm>
            <a:off x="7352500" y="3780284"/>
            <a:ext cx="1756004" cy="230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7" name="Picture 8" descr="Resultado de imagen para icon de PIB">
            <a:extLst>
              <a:ext uri="{FF2B5EF4-FFF2-40B4-BE49-F238E27FC236}">
                <a16:creationId xmlns:a16="http://schemas.microsoft.com/office/drawing/2014/main" id="{E72C024C-F568-486D-B1B8-54E746BE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53" y="3780288"/>
            <a:ext cx="1145964" cy="11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Resultado de imagen para icon de INDUSTRIA AUTOMOTRIZ">
            <a:extLst>
              <a:ext uri="{FF2B5EF4-FFF2-40B4-BE49-F238E27FC236}">
                <a16:creationId xmlns:a16="http://schemas.microsoft.com/office/drawing/2014/main" id="{5C8A7930-8A12-45AD-A95E-204830F7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0" y="3787558"/>
            <a:ext cx="1156506" cy="11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19 Rectángulo">
            <a:extLst>
              <a:ext uri="{FF2B5EF4-FFF2-40B4-BE49-F238E27FC236}">
                <a16:creationId xmlns:a16="http://schemas.microsoft.com/office/drawing/2014/main" id="{3D9E4122-2035-4F7C-9DF3-C5437DCC4B87}"/>
              </a:ext>
            </a:extLst>
          </p:cNvPr>
          <p:cNvSpPr/>
          <p:nvPr/>
        </p:nvSpPr>
        <p:spPr>
          <a:xfrm>
            <a:off x="44370" y="4715090"/>
            <a:ext cx="16473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AR" sz="2000" b="1" dirty="0">
                <a:solidFill>
                  <a:prstClr val="black"/>
                </a:solidFill>
              </a:rPr>
              <a:t>PRODUCCION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D0B2E03-262C-4D12-82F8-B4BC406B763B}"/>
              </a:ext>
            </a:extLst>
          </p:cNvPr>
          <p:cNvSpPr txBox="1"/>
          <p:nvPr/>
        </p:nvSpPr>
        <p:spPr>
          <a:xfrm>
            <a:off x="23246" y="5216115"/>
            <a:ext cx="1800097" cy="58477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prstClr val="black"/>
                </a:solidFill>
              </a:rPr>
              <a:t>Vs ENE18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-32,3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</a:p>
          <a:p>
            <a:r>
              <a:rPr lang="es-AR" sz="1600" b="1" dirty="0" err="1">
                <a:solidFill>
                  <a:prstClr val="black"/>
                </a:solidFill>
              </a:rPr>
              <a:t>Acum</a:t>
            </a:r>
            <a:r>
              <a:rPr lang="es-AR" sz="1600" b="1" dirty="0">
                <a:solidFill>
                  <a:prstClr val="black"/>
                </a:solidFill>
              </a:rPr>
              <a:t> 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-32,3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  <a:endParaRPr lang="es-ES" sz="1600" b="1" dirty="0">
              <a:solidFill>
                <a:prstClr val="black"/>
              </a:solidFill>
            </a:endParaRPr>
          </a:p>
        </p:txBody>
      </p:sp>
      <p:pic>
        <p:nvPicPr>
          <p:cNvPr id="41" name="Picture 14" descr="Resultado de imagen para icon de INDUSTRIA AUTOMOTRIZ">
            <a:extLst>
              <a:ext uri="{FF2B5EF4-FFF2-40B4-BE49-F238E27FC236}">
                <a16:creationId xmlns:a16="http://schemas.microsoft.com/office/drawing/2014/main" id="{1B78D182-E045-41D3-B512-4F5EDCD2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0284"/>
            <a:ext cx="1156506" cy="11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19 Rectángulo">
            <a:extLst>
              <a:ext uri="{FF2B5EF4-FFF2-40B4-BE49-F238E27FC236}">
                <a16:creationId xmlns:a16="http://schemas.microsoft.com/office/drawing/2014/main" id="{A51ECFE3-3476-48DA-821A-8F6748635037}"/>
              </a:ext>
            </a:extLst>
          </p:cNvPr>
          <p:cNvSpPr/>
          <p:nvPr/>
        </p:nvSpPr>
        <p:spPr>
          <a:xfrm>
            <a:off x="2339752" y="4648762"/>
            <a:ext cx="8241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AR" sz="2400" b="1" dirty="0">
                <a:solidFill>
                  <a:prstClr val="black"/>
                </a:solidFill>
              </a:rPr>
              <a:t>0 Km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0C6D20D-635C-4D8D-96CC-A25ACA45A963}"/>
              </a:ext>
            </a:extLst>
          </p:cNvPr>
          <p:cNvSpPr txBox="1"/>
          <p:nvPr/>
        </p:nvSpPr>
        <p:spPr>
          <a:xfrm>
            <a:off x="1835700" y="5216115"/>
            <a:ext cx="1816427" cy="58477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prstClr val="black"/>
                </a:solidFill>
              </a:rPr>
              <a:t>Vs ENE18 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-50,3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</a:p>
          <a:p>
            <a:r>
              <a:rPr lang="es-AR" sz="1600" b="1" dirty="0" err="1">
                <a:solidFill>
                  <a:prstClr val="black"/>
                </a:solidFill>
              </a:rPr>
              <a:t>Acum</a:t>
            </a:r>
            <a:r>
              <a:rPr lang="es-AR" sz="1600" b="1" dirty="0">
                <a:solidFill>
                  <a:prstClr val="black"/>
                </a:solidFill>
              </a:rPr>
              <a:t> </a:t>
            </a:r>
            <a:r>
              <a:rPr lang="es-A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-50,3</a:t>
            </a:r>
            <a:r>
              <a:rPr lang="es-AR" sz="1600" b="1" dirty="0">
                <a:solidFill>
                  <a:prstClr val="black"/>
                </a:solidFill>
              </a:rPr>
              <a:t>%</a:t>
            </a:r>
            <a:endParaRPr lang="es-ES" sz="1600" b="1" dirty="0">
              <a:solidFill>
                <a:prstClr val="black"/>
              </a:solidFill>
            </a:endParaRPr>
          </a:p>
        </p:txBody>
      </p:sp>
      <p:pic>
        <p:nvPicPr>
          <p:cNvPr id="44" name="Picture 16" descr="Imagen relacionada">
            <a:extLst>
              <a:ext uri="{FF2B5EF4-FFF2-40B4-BE49-F238E27FC236}">
                <a16:creationId xmlns:a16="http://schemas.microsoft.com/office/drawing/2014/main" id="{06C3E6F1-AC57-4E2A-8CFA-09AA38A6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97" y="4026075"/>
            <a:ext cx="642521" cy="6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7182 Rectángulo">
            <a:extLst>
              <a:ext uri="{FF2B5EF4-FFF2-40B4-BE49-F238E27FC236}">
                <a16:creationId xmlns:a16="http://schemas.microsoft.com/office/drawing/2014/main" id="{3E35753C-E8DD-4317-BDA6-FE23066AFDEC}"/>
              </a:ext>
            </a:extLst>
          </p:cNvPr>
          <p:cNvSpPr/>
          <p:nvPr/>
        </p:nvSpPr>
        <p:spPr>
          <a:xfrm>
            <a:off x="5398180" y="4762858"/>
            <a:ext cx="2018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prstClr val="black"/>
                </a:solidFill>
              </a:rPr>
              <a:t>DESEMPLEO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6D1A0BF-C47C-404A-ADC6-3F1A3C5773BB}"/>
              </a:ext>
            </a:extLst>
          </p:cNvPr>
          <p:cNvSpPr txBox="1"/>
          <p:nvPr/>
        </p:nvSpPr>
        <p:spPr>
          <a:xfrm>
            <a:off x="5893852" y="5226567"/>
            <a:ext cx="1126420" cy="646331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AR" b="1" dirty="0">
                <a:solidFill>
                  <a:prstClr val="black"/>
                </a:solidFill>
                <a:sym typeface="Wingdings" panose="05000000000000000000" pitchFamily="2" charset="2"/>
              </a:rPr>
              <a:t>9,0</a:t>
            </a:r>
            <a:r>
              <a:rPr lang="es-AR" b="1" dirty="0">
                <a:solidFill>
                  <a:prstClr val="black"/>
                </a:solidFill>
              </a:rPr>
              <a:t>%</a:t>
            </a:r>
          </a:p>
          <a:p>
            <a:pPr algn="ctr"/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7" name="7182 Rectángulo">
            <a:extLst>
              <a:ext uri="{FF2B5EF4-FFF2-40B4-BE49-F238E27FC236}">
                <a16:creationId xmlns:a16="http://schemas.microsoft.com/office/drawing/2014/main" id="{661B7B93-BD1C-4CD4-B472-BCCAC077D0B6}"/>
              </a:ext>
            </a:extLst>
          </p:cNvPr>
          <p:cNvSpPr/>
          <p:nvPr/>
        </p:nvSpPr>
        <p:spPr>
          <a:xfrm>
            <a:off x="3896116" y="4763161"/>
            <a:ext cx="1411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prstClr val="black"/>
                </a:solidFill>
              </a:rPr>
              <a:t>POBREZA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5DE1934-A276-44C9-9CCA-42DE3BE007FD}"/>
              </a:ext>
            </a:extLst>
          </p:cNvPr>
          <p:cNvSpPr txBox="1"/>
          <p:nvPr/>
        </p:nvSpPr>
        <p:spPr>
          <a:xfrm>
            <a:off x="4040132" y="5224523"/>
            <a:ext cx="1071564" cy="646331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es-AR" b="1" dirty="0">
                <a:solidFill>
                  <a:prstClr val="black"/>
                </a:solidFill>
              </a:rPr>
              <a:t>33,6%</a:t>
            </a:r>
          </a:p>
          <a:p>
            <a:pPr algn="ctr"/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9" name="7182 Rectángulo">
            <a:extLst>
              <a:ext uri="{FF2B5EF4-FFF2-40B4-BE49-F238E27FC236}">
                <a16:creationId xmlns:a16="http://schemas.microsoft.com/office/drawing/2014/main" id="{0E279CCA-56A4-4E40-B136-345FFC56ADBA}"/>
              </a:ext>
            </a:extLst>
          </p:cNvPr>
          <p:cNvSpPr/>
          <p:nvPr/>
        </p:nvSpPr>
        <p:spPr>
          <a:xfrm>
            <a:off x="7868005" y="4747233"/>
            <a:ext cx="660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prstClr val="black"/>
                </a:solidFill>
              </a:rPr>
              <a:t>PIB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3A582AB-A8D1-47B3-B188-CEFB1544E890}"/>
              </a:ext>
            </a:extLst>
          </p:cNvPr>
          <p:cNvSpPr txBox="1"/>
          <p:nvPr/>
        </p:nvSpPr>
        <p:spPr>
          <a:xfrm>
            <a:off x="7564428" y="5226567"/>
            <a:ext cx="1311693" cy="646331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s-AR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ctr"/>
            <a:r>
              <a:rPr lang="es-AR" b="1" dirty="0">
                <a:solidFill>
                  <a:prstClr val="black"/>
                </a:solidFill>
                <a:sym typeface="Wingdings" panose="05000000000000000000" pitchFamily="2" charset="2"/>
              </a:rPr>
              <a:t>-3,5</a:t>
            </a:r>
            <a:r>
              <a:rPr lang="es-AR" b="1" dirty="0">
                <a:solidFill>
                  <a:prstClr val="black"/>
                </a:solidFill>
              </a:rPr>
              <a:t>%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1" name="7182 Rectángulo">
            <a:extLst>
              <a:ext uri="{FF2B5EF4-FFF2-40B4-BE49-F238E27FC236}">
                <a16:creationId xmlns:a16="http://schemas.microsoft.com/office/drawing/2014/main" id="{C233DE7D-57BA-47AD-8FED-26096CB15C69}"/>
              </a:ext>
            </a:extLst>
          </p:cNvPr>
          <p:cNvSpPr/>
          <p:nvPr/>
        </p:nvSpPr>
        <p:spPr>
          <a:xfrm>
            <a:off x="7446414" y="5251244"/>
            <a:ext cx="1551821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AR" sz="1050" b="1" dirty="0">
                <a:solidFill>
                  <a:prstClr val="black"/>
                </a:solidFill>
              </a:rPr>
              <a:t> Q3 2018 VS Q3 2017</a:t>
            </a:r>
            <a:endParaRPr lang="es-AR" sz="900" dirty="0">
              <a:solidFill>
                <a:prstClr val="black"/>
              </a:solidFill>
            </a:endParaRPr>
          </a:p>
        </p:txBody>
      </p:sp>
      <p:sp>
        <p:nvSpPr>
          <p:cNvPr id="52" name="TextBox 48">
            <a:extLst>
              <a:ext uri="{FF2B5EF4-FFF2-40B4-BE49-F238E27FC236}">
                <a16:creationId xmlns:a16="http://schemas.microsoft.com/office/drawing/2014/main" id="{9B7699F5-9FC0-48B1-B070-908B9D6F7ACD}"/>
              </a:ext>
            </a:extLst>
          </p:cNvPr>
          <p:cNvSpPr txBox="1"/>
          <p:nvPr/>
        </p:nvSpPr>
        <p:spPr>
          <a:xfrm>
            <a:off x="50230" y="5032696"/>
            <a:ext cx="179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>
                <a:solidFill>
                  <a:prstClr val="white">
                    <a:lumMod val="50000"/>
                  </a:prstClr>
                </a:solidFill>
              </a:rPr>
              <a:t>PRODUCCION AUTOMOTOR</a:t>
            </a:r>
            <a:endParaRPr lang="en-US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3D54F1B7-651D-4F2F-9CBC-85BEAE4DD909}"/>
              </a:ext>
            </a:extLst>
          </p:cNvPr>
          <p:cNvSpPr txBox="1"/>
          <p:nvPr/>
        </p:nvSpPr>
        <p:spPr>
          <a:xfrm>
            <a:off x="1907704" y="5021585"/>
            <a:ext cx="179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>
                <a:solidFill>
                  <a:prstClr val="white">
                    <a:lumMod val="50000"/>
                  </a:prstClr>
                </a:solidFill>
              </a:rPr>
              <a:t>PATENTAMIENTO AUTOMOTOR</a:t>
            </a:r>
            <a:endParaRPr lang="en-US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4" name="Picture 2" descr="Resultado de imagen para ICONO DE PIRAMIDE DE INGRESOS">
            <a:extLst>
              <a:ext uri="{FF2B5EF4-FFF2-40B4-BE49-F238E27FC236}">
                <a16:creationId xmlns:a16="http://schemas.microsoft.com/office/drawing/2014/main" id="{94F80D49-C8BF-4150-AE0B-C4BC0634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98" y="4003527"/>
            <a:ext cx="720538" cy="72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6C1F9A5-130C-4599-8979-1EB893C6004F}"/>
              </a:ext>
            </a:extLst>
          </p:cNvPr>
          <p:cNvSpPr/>
          <p:nvPr/>
        </p:nvSpPr>
        <p:spPr>
          <a:xfrm>
            <a:off x="-5326" y="639305"/>
            <a:ext cx="9141642" cy="5737776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45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WebJudy\Scentia 2015\ppt Mayo 2017\jpg\Seccion_Titulo-05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472" cy="68580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907704" y="2420890"/>
            <a:ext cx="7175552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2800" b="1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979712" y="4871334"/>
            <a:ext cx="6429420" cy="1293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26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Febrero 2018</a:t>
            </a:r>
            <a:endParaRPr lang="es-ES" sz="2600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357422" y="3284986"/>
            <a:ext cx="6357982" cy="19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8892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F6F8B85-83A9-4FE7-B6E1-54968C67ACA4}"/>
              </a:ext>
            </a:extLst>
          </p:cNvPr>
          <p:cNvSpPr txBox="1">
            <a:spLocks/>
          </p:cNvSpPr>
          <p:nvPr/>
        </p:nvSpPr>
        <p:spPr>
          <a:xfrm>
            <a:off x="0" y="46718"/>
            <a:ext cx="8858280" cy="882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2800" b="1" dirty="0">
                <a:solidFill>
                  <a:srgbClr val="FF6600"/>
                </a:solidFill>
                <a:latin typeface="+mj-lt"/>
                <a:ea typeface="+mj-ea"/>
                <a:cs typeface="Arial" pitchFamily="34" charset="0"/>
              </a:rPr>
              <a:t>Composición de nuestra Canasta</a:t>
            </a:r>
            <a:endParaRPr lang="es-AR" sz="2000" b="1" dirty="0">
              <a:solidFill>
                <a:srgbClr val="FF6600"/>
              </a:solidFill>
              <a:latin typeface="+mj-lt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AR" sz="2000" dirty="0">
                <a:solidFill>
                  <a:srgbClr val="00B0F0"/>
                </a:solidFill>
                <a:latin typeface="+mj-lt"/>
                <a:ea typeface="+mj-ea"/>
                <a:cs typeface="Arial" pitchFamily="34" charset="0"/>
              </a:rPr>
              <a:t>238 Categorías de Consumo Masivo – Productos empaquetados </a:t>
            </a:r>
            <a:endParaRPr lang="es-ES" sz="2000" dirty="0">
              <a:solidFill>
                <a:srgbClr val="00B0F0"/>
              </a:solidFill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61BC2B-9056-4276-8CEB-8C9587093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465878"/>
              </p:ext>
            </p:extLst>
          </p:nvPr>
        </p:nvGraphicFramePr>
        <p:xfrm>
          <a:off x="53751" y="929577"/>
          <a:ext cx="9036498" cy="5596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2091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Alimentación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Perecederos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Desayuno y merienda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A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Bebidas con Alcohol</a:t>
                      </a:r>
                      <a:endParaRPr lang="es-AR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A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Bebidas  sin alcohol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A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Higiene y cosmética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A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Limpieza Ropa y Hogar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668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Aceite –Acetos Alimento Infantil – Arroz -Atún Caballa - Caldos  Comida a base arroz  Condimentos Conservas de carne, de frutas, de Mariscos,  de tomate - Crema de leche - Harina - Derivados de Harina  Dulces - Encurtidos  Especias - Frutas secas Gelatinas - Grasa Comestible - Hierbas  Jugo de limón -kétchup Legumbres - Levaduras Mayonesa  Mezclas preparadas - Mostaza  Pastas secas Polvos para preparar postres Gelatinas </a:t>
                      </a:r>
                      <a:r>
                        <a:rPr lang="es-AR" sz="10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etc</a:t>
                      </a: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 Premezclas - Puré  - Queso rallado - Queso duros y semiduros  Rebozadores  Sal - Salsa Golf - Salsas frías  Salsas Deshidratadas Semillas y granos  Snacks - Sopas  Vegetales enlatados  Vinagres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s-AR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Comidas Congeladas  Congelados de Pollo pescados y Carnes Fiambres y Embutidos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Frutas congeladas  Hamburguesas  Helados y Postres  Huevos- Milanesas  Panificados Repostería - Pastas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Papas congeladas  Pizzas - Prepizzas Salchichas - Tapas y tartas - Empanadas  Vegetales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s-AR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Azúcar - Barras de cereal  Bizcochos - Budines - Café Cereales - Dulce de leche Dulces solidos -Edulcorante - Formulas infantiles - Galletitas de arroz - Grisines - Leches Condensada, Chocolatadas, en polvo, Fluidas, Saborizadas - Mantecas - Margarinas Mermeladas y Jaleas - Miel - Pan Dulce - Pan en fetas y Lacteados - Postres Lácteos - Queso Untable - Quesos Blancos Repostería - Ricota - Te Tostadas - Yerbas  Yogures 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s-AR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Aperitivos - Bebidas Blancas - Cervezas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Espumantes - Sidras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Licores - Whisky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Vinos comunes y Selección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Vinos Finos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s-AR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Aguas Plain c/ Gas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Aguas Plain si/ Gas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Aguas Saborizadas c/ Gas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Aguas Saborizadas s/ Gas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Gaseosas  - Jugos en polvo - Isotónicas Aperitivos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Jugos Naturales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s-AR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Accesorios de Perfumerías Acondicionadores - Cremas de afeitar - Alcohol - Algodón - Apósitos adhesivos -  Cepillos dentales - Coloración Cabello - Cremas corporales Cremas depilatorias  Cremas faciales - Cremas paspaduras - Desodorantes corporales y pedicos Enjuagues bucales  Fijadores de Cabello Fragancias y Perfumes Geles para afeitar - Higiene del bebe - Higiene femenina Hilos dentales - Hisopos - Jabón de tocador - Maquillajes - Panales Infantiles y Adultos - Pañuelos - Papel higiénico   Pastas dentales - Preservativos - Protección femenina - Protector solar Rollos de cocina - Shampoo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s-AR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Aprestos - Bolsas de residuos - Pastillas inodoros - Ceras - Desodorantes Ambientales - Destapa cañerías -Detergentes Encendedores - Fósforos - Esponjas Paños - Guantes - Insecticidas - Jabón en Pan - Detergentes para la ropa - Lavandinas - Limpiadores líquidos - Limpiametales - Limpia Calzados –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A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Lim pieza de muebles - Pisos - Quitamanchas  Separadores de cocina Servilletas - Suavizante Velas </a:t>
                      </a:r>
                    </a:p>
                  </a:txBody>
                  <a:tcPr marL="0" marR="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0BE680B-49FF-48EE-9AA9-F56CB0FD2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746400"/>
              </p:ext>
            </p:extLst>
          </p:nvPr>
        </p:nvGraphicFramePr>
        <p:xfrm>
          <a:off x="4572000" y="3444704"/>
          <a:ext cx="1512168" cy="2787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FC6C564-C1BB-4243-86D2-7E641A45DC6F}"/>
              </a:ext>
            </a:extLst>
          </p:cNvPr>
          <p:cNvSpPr/>
          <p:nvPr/>
        </p:nvSpPr>
        <p:spPr>
          <a:xfrm>
            <a:off x="34897" y="1556792"/>
            <a:ext cx="9043115" cy="479023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rgbClr val="E5E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829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9BA341A-E413-4116-9BCB-EFA07681796B}"/>
              </a:ext>
            </a:extLst>
          </p:cNvPr>
          <p:cNvSpPr txBox="1">
            <a:spLocks/>
          </p:cNvSpPr>
          <p:nvPr/>
        </p:nvSpPr>
        <p:spPr>
          <a:xfrm>
            <a:off x="127585" y="8421"/>
            <a:ext cx="6853173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A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AR" sz="3200" dirty="0"/>
              <a:t>Consideraciones Metodológicas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07D80EE3-59C1-495E-860A-601FFFDF88EE}"/>
              </a:ext>
            </a:extLst>
          </p:cNvPr>
          <p:cNvSpPr txBox="1">
            <a:spLocks/>
          </p:cNvSpPr>
          <p:nvPr/>
        </p:nvSpPr>
        <p:spPr>
          <a:xfrm>
            <a:off x="180022" y="612598"/>
            <a:ext cx="6853173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A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rgbClr val="00B0F0"/>
                </a:solidFill>
              </a:rPr>
              <a:t>Ficha técnica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A798B6-12D8-43EE-8179-91DD70002CBA}"/>
              </a:ext>
            </a:extLst>
          </p:cNvPr>
          <p:cNvSpPr/>
          <p:nvPr/>
        </p:nvSpPr>
        <p:spPr>
          <a:xfrm>
            <a:off x="0" y="1052736"/>
            <a:ext cx="9144000" cy="5328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ounded Rectangle 50">
            <a:extLst>
              <a:ext uri="{FF2B5EF4-FFF2-40B4-BE49-F238E27FC236}">
                <a16:creationId xmlns:a16="http://schemas.microsoft.com/office/drawing/2014/main" id="{3EBEF9D0-CFA6-4F4C-8E5F-973EF941D02E}"/>
              </a:ext>
            </a:extLst>
          </p:cNvPr>
          <p:cNvSpPr/>
          <p:nvPr/>
        </p:nvSpPr>
        <p:spPr>
          <a:xfrm>
            <a:off x="2245673" y="2419006"/>
            <a:ext cx="2843382" cy="288140"/>
          </a:xfrm>
          <a:prstGeom prst="roundRect">
            <a:avLst/>
          </a:prstGeom>
          <a:noFill/>
          <a:ln>
            <a:solidFill>
              <a:srgbClr val="FF6600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>
                <a:solidFill>
                  <a:srgbClr val="FF6600"/>
                </a:solidFill>
              </a:rPr>
              <a:t>Universo: 2,800</a:t>
            </a:r>
          </a:p>
        </p:txBody>
      </p:sp>
      <p:sp>
        <p:nvSpPr>
          <p:cNvPr id="6" name="Rounded Rectangle 50">
            <a:extLst>
              <a:ext uri="{FF2B5EF4-FFF2-40B4-BE49-F238E27FC236}">
                <a16:creationId xmlns:a16="http://schemas.microsoft.com/office/drawing/2014/main" id="{34D7A2D4-20BF-49B2-9211-BFC91C3E5944}"/>
              </a:ext>
            </a:extLst>
          </p:cNvPr>
          <p:cNvSpPr/>
          <p:nvPr/>
        </p:nvSpPr>
        <p:spPr>
          <a:xfrm>
            <a:off x="5774389" y="2407005"/>
            <a:ext cx="2988657" cy="300145"/>
          </a:xfrm>
          <a:prstGeom prst="roundRect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>
                <a:solidFill>
                  <a:srgbClr val="00B0F0"/>
                </a:solidFill>
              </a:rPr>
              <a:t>Universo: 19,000</a:t>
            </a:r>
          </a:p>
        </p:txBody>
      </p:sp>
      <p:pic>
        <p:nvPicPr>
          <p:cNvPr id="11" name="Picture 15" descr="marketstructure.png">
            <a:extLst>
              <a:ext uri="{FF2B5EF4-FFF2-40B4-BE49-F238E27FC236}">
                <a16:creationId xmlns:a16="http://schemas.microsoft.com/office/drawing/2014/main" id="{5BA1E61C-A6C5-4304-93BC-6B7E8EA05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00" y="1172616"/>
            <a:ext cx="548894" cy="5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9 Rectángulo">
            <a:extLst>
              <a:ext uri="{FF2B5EF4-FFF2-40B4-BE49-F238E27FC236}">
                <a16:creationId xmlns:a16="http://schemas.microsoft.com/office/drawing/2014/main" id="{95C07913-EFDC-43FE-AA76-E16E53C003F9}"/>
              </a:ext>
            </a:extLst>
          </p:cNvPr>
          <p:cNvSpPr/>
          <p:nvPr/>
        </p:nvSpPr>
        <p:spPr>
          <a:xfrm>
            <a:off x="2123728" y="1188551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s-A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Objetivo, cobertura poblacional y geográfica</a:t>
            </a:r>
          </a:p>
          <a:p>
            <a:pPr lvl="1"/>
            <a:r>
              <a:rPr lang="es-A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Medición y estimación mensual del Self Service con alcance a total Argentina</a:t>
            </a:r>
            <a:endParaRPr lang="es-A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E9A45E81-95A9-4161-8E62-34DB8A7F5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671" y="3134526"/>
            <a:ext cx="3005673" cy="173969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  <a:prstDash val="sysDot"/>
          </a:ln>
          <a:effectLst>
            <a:prstShdw prst="shdw17" dist="17961" dir="2700000">
              <a:srgbClr val="858585"/>
            </a:prstShdw>
          </a:effectLst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AR" altLang="es-ES" sz="1400" b="1" dirty="0">
                <a:solidFill>
                  <a:schemeClr val="bg1"/>
                </a:solidFill>
                <a:latin typeface="+mn-lt"/>
              </a:rPr>
              <a:t>Colaboración censal Big Players vía Scanning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AR" altLang="es-ES" sz="1400" b="1" dirty="0">
                <a:solidFill>
                  <a:schemeClr val="bg1"/>
                </a:solidFill>
                <a:latin typeface="+mn-lt"/>
              </a:rPr>
              <a:t>Estimación por formato /Clúster geográfico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AR" altLang="es-ES" sz="1400" b="1" dirty="0">
                <a:solidFill>
                  <a:schemeClr val="bg1"/>
                </a:solidFill>
                <a:latin typeface="+mn-lt"/>
              </a:rPr>
              <a:t>Representación 100%</a:t>
            </a: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4F1BAEAA-F622-4020-ACAA-0EA6DD9A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374" y="2961048"/>
            <a:ext cx="3005673" cy="2268564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  <a:prstDash val="sysDot"/>
          </a:ln>
          <a:effectLst>
            <a:prstShdw prst="shdw17" dist="17961" dir="2700000">
              <a:srgbClr val="858585"/>
            </a:prstShdw>
          </a:effectLst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AR" altLang="es-ES" sz="1400" b="1" dirty="0">
                <a:solidFill>
                  <a:schemeClr val="bg1"/>
                </a:solidFill>
                <a:latin typeface="+mn-lt"/>
              </a:rPr>
              <a:t>Muestra Scanning, Transmisión diaria. Fuente: Scentia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AR" altLang="es-ES" sz="1400" b="1" dirty="0">
                <a:solidFill>
                  <a:schemeClr val="bg1"/>
                </a:solidFill>
                <a:latin typeface="+mn-lt"/>
              </a:rPr>
              <a:t>Tamaño Muestral </a:t>
            </a:r>
            <a:r>
              <a:rPr lang="es-AR" altLang="es-ES" sz="14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800 PDV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AR" altLang="es-ES" sz="14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Diseño del Muestro:</a:t>
            </a:r>
          </a:p>
          <a:p>
            <a:pPr marL="1028700" lv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AR" altLang="es-ES" sz="12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Alcance Nacional</a:t>
            </a:r>
          </a:p>
          <a:p>
            <a:pPr marL="1028700" lv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AR" altLang="es-ES" sz="12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Estratificada</a:t>
            </a:r>
          </a:p>
          <a:p>
            <a:pPr marL="1028700" lv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AR" altLang="es-ES" sz="12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Expansión al Universo</a:t>
            </a:r>
            <a:endParaRPr lang="es-AR" altLang="es-E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67083F7B-163F-4854-A368-F39D6E6BBB92}"/>
              </a:ext>
            </a:extLst>
          </p:cNvPr>
          <p:cNvSpPr/>
          <p:nvPr/>
        </p:nvSpPr>
        <p:spPr>
          <a:xfrm>
            <a:off x="2245673" y="1939602"/>
            <a:ext cx="2843382" cy="353064"/>
          </a:xfrm>
          <a:prstGeom prst="roundRect">
            <a:avLst>
              <a:gd name="adj" fmla="val 466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/>
              <a:t>BIG PLAYERS</a:t>
            </a:r>
          </a:p>
        </p:txBody>
      </p:sp>
      <p:sp>
        <p:nvSpPr>
          <p:cNvPr id="16" name="Rounded Rectangle 34">
            <a:extLst>
              <a:ext uri="{FF2B5EF4-FFF2-40B4-BE49-F238E27FC236}">
                <a16:creationId xmlns:a16="http://schemas.microsoft.com/office/drawing/2014/main" id="{2DF62D04-A3ED-4986-8FC9-A9189ADB879A}"/>
              </a:ext>
            </a:extLst>
          </p:cNvPr>
          <p:cNvSpPr/>
          <p:nvPr/>
        </p:nvSpPr>
        <p:spPr>
          <a:xfrm>
            <a:off x="5751719" y="1939602"/>
            <a:ext cx="3011324" cy="353064"/>
          </a:xfrm>
          <a:prstGeom prst="roundRect">
            <a:avLst>
              <a:gd name="adj" fmla="val 4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/>
              <a:t>SELF SERVICE IND</a:t>
            </a:r>
          </a:p>
        </p:txBody>
      </p:sp>
      <p:sp>
        <p:nvSpPr>
          <p:cNvPr id="17" name="Rounded Rectangle 50">
            <a:extLst>
              <a:ext uri="{FF2B5EF4-FFF2-40B4-BE49-F238E27FC236}">
                <a16:creationId xmlns:a16="http://schemas.microsoft.com/office/drawing/2014/main" id="{1C763AEB-6516-40B7-81F7-61426CEA6E4B}"/>
              </a:ext>
            </a:extLst>
          </p:cNvPr>
          <p:cNvSpPr/>
          <p:nvPr/>
        </p:nvSpPr>
        <p:spPr>
          <a:xfrm>
            <a:off x="4034637" y="5814789"/>
            <a:ext cx="2970781" cy="2881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MES CALENDARIO EXACTO</a:t>
            </a:r>
          </a:p>
        </p:txBody>
      </p:sp>
      <p:sp>
        <p:nvSpPr>
          <p:cNvPr id="18" name="Rounded Rectangle 50">
            <a:extLst>
              <a:ext uri="{FF2B5EF4-FFF2-40B4-BE49-F238E27FC236}">
                <a16:creationId xmlns:a16="http://schemas.microsoft.com/office/drawing/2014/main" id="{19DB518D-3CAE-4B70-89EB-033357D2439E}"/>
              </a:ext>
            </a:extLst>
          </p:cNvPr>
          <p:cNvSpPr/>
          <p:nvPr/>
        </p:nvSpPr>
        <p:spPr>
          <a:xfrm>
            <a:off x="2245672" y="5750040"/>
            <a:ext cx="6517370" cy="39858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82 Grupo">
            <a:extLst>
              <a:ext uri="{FF2B5EF4-FFF2-40B4-BE49-F238E27FC236}">
                <a16:creationId xmlns:a16="http://schemas.microsoft.com/office/drawing/2014/main" id="{F971C2D8-C14D-4E92-8B60-AA9012D86CD2}"/>
              </a:ext>
            </a:extLst>
          </p:cNvPr>
          <p:cNvGrpSpPr/>
          <p:nvPr/>
        </p:nvGrpSpPr>
        <p:grpSpPr>
          <a:xfrm>
            <a:off x="123258" y="2150500"/>
            <a:ext cx="1428628" cy="3033756"/>
            <a:chOff x="-4167188" y="700088"/>
            <a:chExt cx="2730500" cy="5453062"/>
          </a:xfrm>
          <a:solidFill>
            <a:srgbClr val="FFFFFF">
              <a:lumMod val="75000"/>
            </a:srgbClr>
          </a:solidFill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FD7063AE-257A-4B0F-AD79-264C5C5CF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67188" y="4017963"/>
              <a:ext cx="1184275" cy="1673225"/>
            </a:xfrm>
            <a:custGeom>
              <a:avLst/>
              <a:gdLst>
                <a:gd name="T0" fmla="*/ 0 w 316"/>
                <a:gd name="T1" fmla="*/ 32 h 446"/>
                <a:gd name="T2" fmla="*/ 24 w 316"/>
                <a:gd name="T3" fmla="*/ 57 h 446"/>
                <a:gd name="T4" fmla="*/ 24 w 316"/>
                <a:gd name="T5" fmla="*/ 323 h 446"/>
                <a:gd name="T6" fmla="*/ 9 w 316"/>
                <a:gd name="T7" fmla="*/ 323 h 446"/>
                <a:gd name="T8" fmla="*/ 9 w 316"/>
                <a:gd name="T9" fmla="*/ 376 h 446"/>
                <a:gd name="T10" fmla="*/ 79 w 316"/>
                <a:gd name="T11" fmla="*/ 446 h 446"/>
                <a:gd name="T12" fmla="*/ 156 w 316"/>
                <a:gd name="T13" fmla="*/ 446 h 446"/>
                <a:gd name="T14" fmla="*/ 156 w 316"/>
                <a:gd name="T15" fmla="*/ 373 h 446"/>
                <a:gd name="T16" fmla="*/ 196 w 316"/>
                <a:gd name="T17" fmla="*/ 350 h 446"/>
                <a:gd name="T18" fmla="*/ 196 w 316"/>
                <a:gd name="T19" fmla="*/ 307 h 446"/>
                <a:gd name="T20" fmla="*/ 239 w 316"/>
                <a:gd name="T21" fmla="*/ 264 h 446"/>
                <a:gd name="T22" fmla="*/ 239 w 316"/>
                <a:gd name="T23" fmla="*/ 225 h 446"/>
                <a:gd name="T24" fmla="*/ 181 w 316"/>
                <a:gd name="T25" fmla="*/ 183 h 446"/>
                <a:gd name="T26" fmla="*/ 239 w 316"/>
                <a:gd name="T27" fmla="*/ 134 h 446"/>
                <a:gd name="T28" fmla="*/ 276 w 316"/>
                <a:gd name="T29" fmla="*/ 47 h 446"/>
                <a:gd name="T30" fmla="*/ 263 w 316"/>
                <a:gd name="T31" fmla="*/ 33 h 446"/>
                <a:gd name="T32" fmla="*/ 281 w 316"/>
                <a:gd name="T33" fmla="*/ 33 h 446"/>
                <a:gd name="T34" fmla="*/ 286 w 316"/>
                <a:gd name="T35" fmla="*/ 46 h 446"/>
                <a:gd name="T36" fmla="*/ 316 w 316"/>
                <a:gd name="T37" fmla="*/ 28 h 446"/>
                <a:gd name="T38" fmla="*/ 304 w 316"/>
                <a:gd name="T39" fmla="*/ 6 h 446"/>
                <a:gd name="T40" fmla="*/ 286 w 316"/>
                <a:gd name="T41" fmla="*/ 24 h 446"/>
                <a:gd name="T42" fmla="*/ 276 w 316"/>
                <a:gd name="T43" fmla="*/ 15 h 446"/>
                <a:gd name="T44" fmla="*/ 276 w 316"/>
                <a:gd name="T45" fmla="*/ 0 h 446"/>
                <a:gd name="T46" fmla="*/ 3 w 316"/>
                <a:gd name="T47" fmla="*/ 0 h 446"/>
                <a:gd name="T48" fmla="*/ 0 w 316"/>
                <a:gd name="T49" fmla="*/ 3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6" h="446">
                  <a:moveTo>
                    <a:pt x="0" y="32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4" y="323"/>
                    <a:pt x="24" y="323"/>
                    <a:pt x="24" y="323"/>
                  </a:cubicBezTo>
                  <a:cubicBezTo>
                    <a:pt x="9" y="323"/>
                    <a:pt x="9" y="323"/>
                    <a:pt x="9" y="323"/>
                  </a:cubicBezTo>
                  <a:cubicBezTo>
                    <a:pt x="9" y="376"/>
                    <a:pt x="9" y="376"/>
                    <a:pt x="9" y="376"/>
                  </a:cubicBezTo>
                  <a:cubicBezTo>
                    <a:pt x="79" y="446"/>
                    <a:pt x="79" y="446"/>
                    <a:pt x="79" y="446"/>
                  </a:cubicBezTo>
                  <a:cubicBezTo>
                    <a:pt x="156" y="446"/>
                    <a:pt x="156" y="446"/>
                    <a:pt x="156" y="446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96" y="350"/>
                    <a:pt x="196" y="350"/>
                    <a:pt x="196" y="350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239" y="264"/>
                    <a:pt x="239" y="264"/>
                    <a:pt x="239" y="264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39" y="225"/>
                    <a:pt x="181" y="229"/>
                    <a:pt x="181" y="183"/>
                  </a:cubicBezTo>
                  <a:cubicBezTo>
                    <a:pt x="181" y="137"/>
                    <a:pt x="239" y="134"/>
                    <a:pt x="239" y="134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63" y="33"/>
                    <a:pt x="263" y="33"/>
                    <a:pt x="263" y="33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67AD2794-CB6D-4C57-BBE2-839031116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89263" y="823913"/>
              <a:ext cx="1552575" cy="1943100"/>
            </a:xfrm>
            <a:custGeom>
              <a:avLst/>
              <a:gdLst>
                <a:gd name="T0" fmla="*/ 405 w 414"/>
                <a:gd name="T1" fmla="*/ 143 h 518"/>
                <a:gd name="T2" fmla="*/ 376 w 414"/>
                <a:gd name="T3" fmla="*/ 143 h 518"/>
                <a:gd name="T4" fmla="*/ 315 w 414"/>
                <a:gd name="T5" fmla="*/ 222 h 518"/>
                <a:gd name="T6" fmla="*/ 201 w 414"/>
                <a:gd name="T7" fmla="*/ 203 h 518"/>
                <a:gd name="T8" fmla="*/ 256 w 414"/>
                <a:gd name="T9" fmla="*/ 132 h 518"/>
                <a:gd name="T10" fmla="*/ 239 w 414"/>
                <a:gd name="T11" fmla="*/ 110 h 518"/>
                <a:gd name="T12" fmla="*/ 128 w 414"/>
                <a:gd name="T13" fmla="*/ 61 h 518"/>
                <a:gd name="T14" fmla="*/ 114 w 414"/>
                <a:gd name="T15" fmla="*/ 61 h 518"/>
                <a:gd name="T16" fmla="*/ 49 w 414"/>
                <a:gd name="T17" fmla="*/ 0 h 518"/>
                <a:gd name="T18" fmla="*/ 49 w 414"/>
                <a:gd name="T19" fmla="*/ 87 h 518"/>
                <a:gd name="T20" fmla="*/ 0 w 414"/>
                <a:gd name="T21" fmla="*/ 143 h 518"/>
                <a:gd name="T22" fmla="*/ 73 w 414"/>
                <a:gd name="T23" fmla="*/ 143 h 518"/>
                <a:gd name="T24" fmla="*/ 74 w 414"/>
                <a:gd name="T25" fmla="*/ 247 h 518"/>
                <a:gd name="T26" fmla="*/ 53 w 414"/>
                <a:gd name="T27" fmla="*/ 342 h 518"/>
                <a:gd name="T28" fmla="*/ 70 w 414"/>
                <a:gd name="T29" fmla="*/ 366 h 518"/>
                <a:gd name="T30" fmla="*/ 53 w 414"/>
                <a:gd name="T31" fmla="*/ 403 h 518"/>
                <a:gd name="T32" fmla="*/ 58 w 414"/>
                <a:gd name="T33" fmla="*/ 413 h 518"/>
                <a:gd name="T34" fmla="*/ 52 w 414"/>
                <a:gd name="T35" fmla="*/ 421 h 518"/>
                <a:gd name="T36" fmla="*/ 64 w 414"/>
                <a:gd name="T37" fmla="*/ 442 h 518"/>
                <a:gd name="T38" fmla="*/ 66 w 414"/>
                <a:gd name="T39" fmla="*/ 470 h 518"/>
                <a:gd name="T40" fmla="*/ 55 w 414"/>
                <a:gd name="T41" fmla="*/ 474 h 518"/>
                <a:gd name="T42" fmla="*/ 26 w 414"/>
                <a:gd name="T43" fmla="*/ 518 h 518"/>
                <a:gd name="T44" fmla="*/ 67 w 414"/>
                <a:gd name="T45" fmla="*/ 518 h 518"/>
                <a:gd name="T46" fmla="*/ 101 w 414"/>
                <a:gd name="T47" fmla="*/ 484 h 518"/>
                <a:gd name="T48" fmla="*/ 113 w 414"/>
                <a:gd name="T49" fmla="*/ 487 h 518"/>
                <a:gd name="T50" fmla="*/ 123 w 414"/>
                <a:gd name="T51" fmla="*/ 475 h 518"/>
                <a:gd name="T52" fmla="*/ 153 w 414"/>
                <a:gd name="T53" fmla="*/ 497 h 518"/>
                <a:gd name="T54" fmla="*/ 193 w 414"/>
                <a:gd name="T55" fmla="*/ 506 h 518"/>
                <a:gd name="T56" fmla="*/ 235 w 414"/>
                <a:gd name="T57" fmla="*/ 343 h 518"/>
                <a:gd name="T58" fmla="*/ 349 w 414"/>
                <a:gd name="T59" fmla="*/ 243 h 518"/>
                <a:gd name="T60" fmla="*/ 376 w 414"/>
                <a:gd name="T61" fmla="*/ 243 h 518"/>
                <a:gd name="T62" fmla="*/ 414 w 414"/>
                <a:gd name="T63" fmla="*/ 180 h 518"/>
                <a:gd name="T64" fmla="*/ 405 w 414"/>
                <a:gd name="T65" fmla="*/ 14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4" h="518">
                  <a:moveTo>
                    <a:pt x="405" y="143"/>
                  </a:moveTo>
                  <a:cubicBezTo>
                    <a:pt x="376" y="143"/>
                    <a:pt x="376" y="143"/>
                    <a:pt x="376" y="143"/>
                  </a:cubicBezTo>
                  <a:cubicBezTo>
                    <a:pt x="370" y="175"/>
                    <a:pt x="334" y="216"/>
                    <a:pt x="315" y="222"/>
                  </a:cubicBezTo>
                  <a:cubicBezTo>
                    <a:pt x="295" y="229"/>
                    <a:pt x="201" y="203"/>
                    <a:pt x="201" y="203"/>
                  </a:cubicBezTo>
                  <a:cubicBezTo>
                    <a:pt x="256" y="132"/>
                    <a:pt x="256" y="132"/>
                    <a:pt x="256" y="132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73" y="143"/>
                    <a:pt x="73" y="143"/>
                    <a:pt x="73" y="143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53" y="342"/>
                    <a:pt x="53" y="342"/>
                    <a:pt x="53" y="342"/>
                  </a:cubicBezTo>
                  <a:cubicBezTo>
                    <a:pt x="70" y="366"/>
                    <a:pt x="70" y="366"/>
                    <a:pt x="70" y="366"/>
                  </a:cubicBezTo>
                  <a:cubicBezTo>
                    <a:pt x="53" y="403"/>
                    <a:pt x="53" y="403"/>
                    <a:pt x="53" y="403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2" y="421"/>
                    <a:pt x="52" y="421"/>
                    <a:pt x="52" y="421"/>
                  </a:cubicBezTo>
                  <a:cubicBezTo>
                    <a:pt x="64" y="442"/>
                    <a:pt x="64" y="442"/>
                    <a:pt x="64" y="442"/>
                  </a:cubicBezTo>
                  <a:cubicBezTo>
                    <a:pt x="66" y="470"/>
                    <a:pt x="66" y="470"/>
                    <a:pt x="66" y="470"/>
                  </a:cubicBezTo>
                  <a:cubicBezTo>
                    <a:pt x="55" y="474"/>
                    <a:pt x="55" y="474"/>
                    <a:pt x="55" y="474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67" y="518"/>
                    <a:pt x="67" y="518"/>
                    <a:pt x="67" y="518"/>
                  </a:cubicBezTo>
                  <a:cubicBezTo>
                    <a:pt x="101" y="484"/>
                    <a:pt x="101" y="484"/>
                    <a:pt x="101" y="484"/>
                  </a:cubicBezTo>
                  <a:cubicBezTo>
                    <a:pt x="113" y="487"/>
                    <a:pt x="113" y="487"/>
                    <a:pt x="113" y="487"/>
                  </a:cubicBezTo>
                  <a:cubicBezTo>
                    <a:pt x="123" y="475"/>
                    <a:pt x="123" y="475"/>
                    <a:pt x="123" y="475"/>
                  </a:cubicBezTo>
                  <a:cubicBezTo>
                    <a:pt x="153" y="497"/>
                    <a:pt x="153" y="497"/>
                    <a:pt x="153" y="497"/>
                  </a:cubicBezTo>
                  <a:cubicBezTo>
                    <a:pt x="193" y="506"/>
                    <a:pt x="193" y="506"/>
                    <a:pt x="193" y="506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349" y="243"/>
                    <a:pt x="349" y="243"/>
                    <a:pt x="349" y="243"/>
                  </a:cubicBezTo>
                  <a:cubicBezTo>
                    <a:pt x="376" y="243"/>
                    <a:pt x="376" y="243"/>
                    <a:pt x="376" y="243"/>
                  </a:cubicBezTo>
                  <a:cubicBezTo>
                    <a:pt x="414" y="180"/>
                    <a:pt x="414" y="180"/>
                    <a:pt x="414" y="180"/>
                  </a:cubicBezTo>
                  <a:lnTo>
                    <a:pt x="405" y="143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2C873D72-CDAE-4B68-8975-743CCA3AF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44888" y="5762625"/>
              <a:ext cx="398463" cy="390525"/>
            </a:xfrm>
            <a:custGeom>
              <a:avLst/>
              <a:gdLst>
                <a:gd name="T0" fmla="*/ 0 w 251"/>
                <a:gd name="T1" fmla="*/ 0 h 246"/>
                <a:gd name="T2" fmla="*/ 0 w 251"/>
                <a:gd name="T3" fmla="*/ 231 h 246"/>
                <a:gd name="T4" fmla="*/ 85 w 251"/>
                <a:gd name="T5" fmla="*/ 217 h 246"/>
                <a:gd name="T6" fmla="*/ 203 w 251"/>
                <a:gd name="T7" fmla="*/ 246 h 246"/>
                <a:gd name="T8" fmla="*/ 243 w 251"/>
                <a:gd name="T9" fmla="*/ 227 h 246"/>
                <a:gd name="T10" fmla="*/ 251 w 251"/>
                <a:gd name="T11" fmla="*/ 194 h 246"/>
                <a:gd name="T12" fmla="*/ 208 w 251"/>
                <a:gd name="T13" fmla="*/ 194 h 246"/>
                <a:gd name="T14" fmla="*/ 92 w 251"/>
                <a:gd name="T15" fmla="*/ 130 h 246"/>
                <a:gd name="T16" fmla="*/ 50 w 251"/>
                <a:gd name="T17" fmla="*/ 71 h 246"/>
                <a:gd name="T18" fmla="*/ 28 w 251"/>
                <a:gd name="T19" fmla="*/ 68 h 246"/>
                <a:gd name="T20" fmla="*/ 26 w 251"/>
                <a:gd name="T21" fmla="*/ 52 h 246"/>
                <a:gd name="T22" fmla="*/ 47 w 251"/>
                <a:gd name="T23" fmla="*/ 47 h 246"/>
                <a:gd name="T24" fmla="*/ 0 w 251"/>
                <a:gd name="T2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46">
                  <a:moveTo>
                    <a:pt x="0" y="0"/>
                  </a:moveTo>
                  <a:lnTo>
                    <a:pt x="0" y="231"/>
                  </a:lnTo>
                  <a:lnTo>
                    <a:pt x="85" y="217"/>
                  </a:lnTo>
                  <a:lnTo>
                    <a:pt x="203" y="246"/>
                  </a:lnTo>
                  <a:lnTo>
                    <a:pt x="243" y="227"/>
                  </a:lnTo>
                  <a:lnTo>
                    <a:pt x="251" y="194"/>
                  </a:lnTo>
                  <a:lnTo>
                    <a:pt x="208" y="194"/>
                  </a:lnTo>
                  <a:lnTo>
                    <a:pt x="92" y="130"/>
                  </a:lnTo>
                  <a:lnTo>
                    <a:pt x="50" y="71"/>
                  </a:lnTo>
                  <a:lnTo>
                    <a:pt x="28" y="68"/>
                  </a:lnTo>
                  <a:lnTo>
                    <a:pt x="26" y="52"/>
                  </a:lnTo>
                  <a:lnTo>
                    <a:pt x="47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30759C6A-AA6B-4707-9872-F49FB5B10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3088" y="6046788"/>
              <a:ext cx="104775" cy="52387"/>
            </a:xfrm>
            <a:custGeom>
              <a:avLst/>
              <a:gdLst>
                <a:gd name="T0" fmla="*/ 0 w 66"/>
                <a:gd name="T1" fmla="*/ 15 h 33"/>
                <a:gd name="T2" fmla="*/ 23 w 66"/>
                <a:gd name="T3" fmla="*/ 33 h 33"/>
                <a:gd name="T4" fmla="*/ 66 w 66"/>
                <a:gd name="T5" fmla="*/ 0 h 33"/>
                <a:gd name="T6" fmla="*/ 0 w 66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0" y="15"/>
                  </a:moveTo>
                  <a:lnTo>
                    <a:pt x="23" y="33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0EB82EED-AE80-4DDD-AB0E-6055F394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1451" y="5518150"/>
              <a:ext cx="220663" cy="165100"/>
            </a:xfrm>
            <a:custGeom>
              <a:avLst/>
              <a:gdLst>
                <a:gd name="T0" fmla="*/ 80 w 139"/>
                <a:gd name="T1" fmla="*/ 14 h 104"/>
                <a:gd name="T2" fmla="*/ 106 w 139"/>
                <a:gd name="T3" fmla="*/ 7 h 104"/>
                <a:gd name="T4" fmla="*/ 139 w 139"/>
                <a:gd name="T5" fmla="*/ 12 h 104"/>
                <a:gd name="T6" fmla="*/ 92 w 139"/>
                <a:gd name="T7" fmla="*/ 69 h 104"/>
                <a:gd name="T8" fmla="*/ 44 w 139"/>
                <a:gd name="T9" fmla="*/ 104 h 104"/>
                <a:gd name="T10" fmla="*/ 52 w 139"/>
                <a:gd name="T11" fmla="*/ 83 h 104"/>
                <a:gd name="T12" fmla="*/ 7 w 139"/>
                <a:gd name="T13" fmla="*/ 83 h 104"/>
                <a:gd name="T14" fmla="*/ 0 w 139"/>
                <a:gd name="T15" fmla="*/ 57 h 104"/>
                <a:gd name="T16" fmla="*/ 44 w 139"/>
                <a:gd name="T17" fmla="*/ 71 h 104"/>
                <a:gd name="T18" fmla="*/ 61 w 139"/>
                <a:gd name="T19" fmla="*/ 45 h 104"/>
                <a:gd name="T20" fmla="*/ 61 w 139"/>
                <a:gd name="T21" fmla="*/ 26 h 104"/>
                <a:gd name="T22" fmla="*/ 35 w 139"/>
                <a:gd name="T23" fmla="*/ 0 h 104"/>
                <a:gd name="T24" fmla="*/ 80 w 139"/>
                <a:gd name="T25" fmla="*/ 14 h 104"/>
                <a:gd name="T26" fmla="*/ 80 w 139"/>
                <a:gd name="T27" fmla="*/ 14 h 104"/>
                <a:gd name="T28" fmla="*/ 80 w 139"/>
                <a:gd name="T29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04">
                  <a:moveTo>
                    <a:pt x="80" y="14"/>
                  </a:moveTo>
                  <a:lnTo>
                    <a:pt x="106" y="7"/>
                  </a:lnTo>
                  <a:lnTo>
                    <a:pt x="139" y="12"/>
                  </a:lnTo>
                  <a:lnTo>
                    <a:pt x="92" y="69"/>
                  </a:lnTo>
                  <a:lnTo>
                    <a:pt x="44" y="104"/>
                  </a:lnTo>
                  <a:lnTo>
                    <a:pt x="52" y="83"/>
                  </a:lnTo>
                  <a:lnTo>
                    <a:pt x="7" y="83"/>
                  </a:lnTo>
                  <a:lnTo>
                    <a:pt x="0" y="57"/>
                  </a:lnTo>
                  <a:lnTo>
                    <a:pt x="44" y="71"/>
                  </a:lnTo>
                  <a:lnTo>
                    <a:pt x="61" y="45"/>
                  </a:lnTo>
                  <a:lnTo>
                    <a:pt x="61" y="26"/>
                  </a:lnTo>
                  <a:lnTo>
                    <a:pt x="35" y="0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B11ACF6C-D528-4B18-8D79-4AFEBDA89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4451" y="5518150"/>
              <a:ext cx="269875" cy="180975"/>
            </a:xfrm>
            <a:custGeom>
              <a:avLst/>
              <a:gdLst>
                <a:gd name="T0" fmla="*/ 57 w 170"/>
                <a:gd name="T1" fmla="*/ 102 h 114"/>
                <a:gd name="T2" fmla="*/ 31 w 170"/>
                <a:gd name="T3" fmla="*/ 111 h 114"/>
                <a:gd name="T4" fmla="*/ 0 w 170"/>
                <a:gd name="T5" fmla="*/ 114 h 114"/>
                <a:gd name="T6" fmla="*/ 45 w 170"/>
                <a:gd name="T7" fmla="*/ 59 h 114"/>
                <a:gd name="T8" fmla="*/ 75 w 170"/>
                <a:gd name="T9" fmla="*/ 45 h 114"/>
                <a:gd name="T10" fmla="*/ 75 w 170"/>
                <a:gd name="T11" fmla="*/ 3 h 114"/>
                <a:gd name="T12" fmla="*/ 106 w 170"/>
                <a:gd name="T13" fmla="*/ 0 h 114"/>
                <a:gd name="T14" fmla="*/ 118 w 170"/>
                <a:gd name="T15" fmla="*/ 29 h 114"/>
                <a:gd name="T16" fmla="*/ 153 w 170"/>
                <a:gd name="T17" fmla="*/ 19 h 114"/>
                <a:gd name="T18" fmla="*/ 170 w 170"/>
                <a:gd name="T19" fmla="*/ 52 h 114"/>
                <a:gd name="T20" fmla="*/ 130 w 170"/>
                <a:gd name="T21" fmla="*/ 71 h 114"/>
                <a:gd name="T22" fmla="*/ 68 w 170"/>
                <a:gd name="T23" fmla="*/ 66 h 114"/>
                <a:gd name="T24" fmla="*/ 71 w 170"/>
                <a:gd name="T25" fmla="*/ 85 h 114"/>
                <a:gd name="T26" fmla="*/ 113 w 170"/>
                <a:gd name="T27" fmla="*/ 97 h 114"/>
                <a:gd name="T28" fmla="*/ 57 w 170"/>
                <a:gd name="T29" fmla="*/ 102 h 114"/>
                <a:gd name="T30" fmla="*/ 57 w 170"/>
                <a:gd name="T31" fmla="*/ 102 h 114"/>
                <a:gd name="T32" fmla="*/ 57 w 170"/>
                <a:gd name="T33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14">
                  <a:moveTo>
                    <a:pt x="57" y="102"/>
                  </a:moveTo>
                  <a:lnTo>
                    <a:pt x="31" y="111"/>
                  </a:lnTo>
                  <a:lnTo>
                    <a:pt x="0" y="114"/>
                  </a:lnTo>
                  <a:lnTo>
                    <a:pt x="45" y="59"/>
                  </a:lnTo>
                  <a:lnTo>
                    <a:pt x="75" y="45"/>
                  </a:lnTo>
                  <a:lnTo>
                    <a:pt x="75" y="3"/>
                  </a:lnTo>
                  <a:lnTo>
                    <a:pt x="106" y="0"/>
                  </a:lnTo>
                  <a:lnTo>
                    <a:pt x="118" y="29"/>
                  </a:lnTo>
                  <a:lnTo>
                    <a:pt x="153" y="19"/>
                  </a:lnTo>
                  <a:lnTo>
                    <a:pt x="170" y="52"/>
                  </a:lnTo>
                  <a:lnTo>
                    <a:pt x="130" y="71"/>
                  </a:lnTo>
                  <a:lnTo>
                    <a:pt x="68" y="66"/>
                  </a:lnTo>
                  <a:lnTo>
                    <a:pt x="71" y="85"/>
                  </a:lnTo>
                  <a:lnTo>
                    <a:pt x="113" y="97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2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5F06DEF3-211D-4605-B71D-487E300B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56076" y="700088"/>
              <a:ext cx="1444625" cy="3317875"/>
            </a:xfrm>
            <a:custGeom>
              <a:avLst/>
              <a:gdLst>
                <a:gd name="T0" fmla="*/ 737 w 910"/>
                <a:gd name="T1" fmla="*/ 1372 h 2090"/>
                <a:gd name="T2" fmla="*/ 572 w 910"/>
                <a:gd name="T3" fmla="*/ 1372 h 2090"/>
                <a:gd name="T4" fmla="*/ 572 w 910"/>
                <a:gd name="T5" fmla="*/ 1183 h 2090"/>
                <a:gd name="T6" fmla="*/ 591 w 910"/>
                <a:gd name="T7" fmla="*/ 1148 h 2090"/>
                <a:gd name="T8" fmla="*/ 598 w 910"/>
                <a:gd name="T9" fmla="*/ 1103 h 2090"/>
                <a:gd name="T10" fmla="*/ 569 w 910"/>
                <a:gd name="T11" fmla="*/ 1103 h 2090"/>
                <a:gd name="T12" fmla="*/ 553 w 910"/>
                <a:gd name="T13" fmla="*/ 1072 h 2090"/>
                <a:gd name="T14" fmla="*/ 510 w 910"/>
                <a:gd name="T15" fmla="*/ 1054 h 2090"/>
                <a:gd name="T16" fmla="*/ 513 w 910"/>
                <a:gd name="T17" fmla="*/ 950 h 2090"/>
                <a:gd name="T18" fmla="*/ 553 w 910"/>
                <a:gd name="T19" fmla="*/ 872 h 2090"/>
                <a:gd name="T20" fmla="*/ 598 w 910"/>
                <a:gd name="T21" fmla="*/ 855 h 2090"/>
                <a:gd name="T22" fmla="*/ 588 w 910"/>
                <a:gd name="T23" fmla="*/ 810 h 2090"/>
                <a:gd name="T24" fmla="*/ 643 w 910"/>
                <a:gd name="T25" fmla="*/ 803 h 2090"/>
                <a:gd name="T26" fmla="*/ 666 w 910"/>
                <a:gd name="T27" fmla="*/ 817 h 2090"/>
                <a:gd name="T28" fmla="*/ 711 w 910"/>
                <a:gd name="T29" fmla="*/ 813 h 2090"/>
                <a:gd name="T30" fmla="*/ 747 w 910"/>
                <a:gd name="T31" fmla="*/ 836 h 2090"/>
                <a:gd name="T32" fmla="*/ 784 w 910"/>
                <a:gd name="T33" fmla="*/ 834 h 2090"/>
                <a:gd name="T34" fmla="*/ 799 w 910"/>
                <a:gd name="T35" fmla="*/ 857 h 2090"/>
                <a:gd name="T36" fmla="*/ 813 w 910"/>
                <a:gd name="T37" fmla="*/ 850 h 2090"/>
                <a:gd name="T38" fmla="*/ 815 w 910"/>
                <a:gd name="T39" fmla="*/ 883 h 2090"/>
                <a:gd name="T40" fmla="*/ 860 w 910"/>
                <a:gd name="T41" fmla="*/ 883 h 2090"/>
                <a:gd name="T42" fmla="*/ 910 w 910"/>
                <a:gd name="T43" fmla="*/ 661 h 2090"/>
                <a:gd name="T44" fmla="*/ 907 w 910"/>
                <a:gd name="T45" fmla="*/ 416 h 2090"/>
                <a:gd name="T46" fmla="*/ 735 w 910"/>
                <a:gd name="T47" fmla="*/ 416 h 2090"/>
                <a:gd name="T48" fmla="*/ 851 w 910"/>
                <a:gd name="T49" fmla="*/ 283 h 2090"/>
                <a:gd name="T50" fmla="*/ 851 w 910"/>
                <a:gd name="T51" fmla="*/ 78 h 2090"/>
                <a:gd name="T52" fmla="*/ 789 w 910"/>
                <a:gd name="T53" fmla="*/ 24 h 2090"/>
                <a:gd name="T54" fmla="*/ 666 w 910"/>
                <a:gd name="T55" fmla="*/ 24 h 2090"/>
                <a:gd name="T56" fmla="*/ 628 w 910"/>
                <a:gd name="T57" fmla="*/ 139 h 2090"/>
                <a:gd name="T58" fmla="*/ 588 w 910"/>
                <a:gd name="T59" fmla="*/ 38 h 2090"/>
                <a:gd name="T60" fmla="*/ 480 w 910"/>
                <a:gd name="T61" fmla="*/ 38 h 2090"/>
                <a:gd name="T62" fmla="*/ 451 w 910"/>
                <a:gd name="T63" fmla="*/ 0 h 2090"/>
                <a:gd name="T64" fmla="*/ 397 w 910"/>
                <a:gd name="T65" fmla="*/ 0 h 2090"/>
                <a:gd name="T66" fmla="*/ 397 w 910"/>
                <a:gd name="T67" fmla="*/ 26 h 2090"/>
                <a:gd name="T68" fmla="*/ 338 w 910"/>
                <a:gd name="T69" fmla="*/ 85 h 2090"/>
                <a:gd name="T70" fmla="*/ 338 w 910"/>
                <a:gd name="T71" fmla="*/ 253 h 2090"/>
                <a:gd name="T72" fmla="*/ 227 w 910"/>
                <a:gd name="T73" fmla="*/ 291 h 2090"/>
                <a:gd name="T74" fmla="*/ 184 w 910"/>
                <a:gd name="T75" fmla="*/ 333 h 2090"/>
                <a:gd name="T76" fmla="*/ 220 w 910"/>
                <a:gd name="T77" fmla="*/ 369 h 2090"/>
                <a:gd name="T78" fmla="*/ 184 w 910"/>
                <a:gd name="T79" fmla="*/ 569 h 2090"/>
                <a:gd name="T80" fmla="*/ 12 w 910"/>
                <a:gd name="T81" fmla="*/ 1058 h 2090"/>
                <a:gd name="T82" fmla="*/ 116 w 910"/>
                <a:gd name="T83" fmla="*/ 1162 h 2090"/>
                <a:gd name="T84" fmla="*/ 116 w 910"/>
                <a:gd name="T85" fmla="*/ 1483 h 2090"/>
                <a:gd name="T86" fmla="*/ 57 w 910"/>
                <a:gd name="T87" fmla="*/ 1542 h 2090"/>
                <a:gd name="T88" fmla="*/ 0 w 910"/>
                <a:gd name="T89" fmla="*/ 2090 h 2090"/>
                <a:gd name="T90" fmla="*/ 645 w 910"/>
                <a:gd name="T91" fmla="*/ 2090 h 2090"/>
                <a:gd name="T92" fmla="*/ 645 w 910"/>
                <a:gd name="T93" fmla="*/ 2046 h 2090"/>
                <a:gd name="T94" fmla="*/ 598 w 910"/>
                <a:gd name="T95" fmla="*/ 1998 h 2090"/>
                <a:gd name="T96" fmla="*/ 598 w 910"/>
                <a:gd name="T97" fmla="*/ 1958 h 2090"/>
                <a:gd name="T98" fmla="*/ 747 w 910"/>
                <a:gd name="T99" fmla="*/ 2013 h 2090"/>
                <a:gd name="T100" fmla="*/ 801 w 910"/>
                <a:gd name="T101" fmla="*/ 1998 h 2090"/>
                <a:gd name="T102" fmla="*/ 737 w 910"/>
                <a:gd name="T103" fmla="*/ 1949 h 2090"/>
                <a:gd name="T104" fmla="*/ 737 w 910"/>
                <a:gd name="T105" fmla="*/ 1372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0" h="2090">
                  <a:moveTo>
                    <a:pt x="737" y="1372"/>
                  </a:moveTo>
                  <a:lnTo>
                    <a:pt x="572" y="1372"/>
                  </a:lnTo>
                  <a:lnTo>
                    <a:pt x="572" y="1183"/>
                  </a:lnTo>
                  <a:lnTo>
                    <a:pt x="591" y="1148"/>
                  </a:lnTo>
                  <a:lnTo>
                    <a:pt x="598" y="1103"/>
                  </a:lnTo>
                  <a:lnTo>
                    <a:pt x="569" y="1103"/>
                  </a:lnTo>
                  <a:lnTo>
                    <a:pt x="553" y="1072"/>
                  </a:lnTo>
                  <a:lnTo>
                    <a:pt x="510" y="1054"/>
                  </a:lnTo>
                  <a:lnTo>
                    <a:pt x="513" y="950"/>
                  </a:lnTo>
                  <a:lnTo>
                    <a:pt x="553" y="872"/>
                  </a:lnTo>
                  <a:lnTo>
                    <a:pt x="598" y="855"/>
                  </a:lnTo>
                  <a:lnTo>
                    <a:pt x="588" y="810"/>
                  </a:lnTo>
                  <a:lnTo>
                    <a:pt x="643" y="803"/>
                  </a:lnTo>
                  <a:lnTo>
                    <a:pt x="666" y="817"/>
                  </a:lnTo>
                  <a:lnTo>
                    <a:pt x="711" y="813"/>
                  </a:lnTo>
                  <a:lnTo>
                    <a:pt x="747" y="836"/>
                  </a:lnTo>
                  <a:lnTo>
                    <a:pt x="784" y="834"/>
                  </a:lnTo>
                  <a:lnTo>
                    <a:pt x="799" y="857"/>
                  </a:lnTo>
                  <a:lnTo>
                    <a:pt x="813" y="850"/>
                  </a:lnTo>
                  <a:lnTo>
                    <a:pt x="815" y="883"/>
                  </a:lnTo>
                  <a:lnTo>
                    <a:pt x="860" y="883"/>
                  </a:lnTo>
                  <a:lnTo>
                    <a:pt x="910" y="661"/>
                  </a:lnTo>
                  <a:lnTo>
                    <a:pt x="907" y="416"/>
                  </a:lnTo>
                  <a:lnTo>
                    <a:pt x="735" y="416"/>
                  </a:lnTo>
                  <a:lnTo>
                    <a:pt x="851" y="283"/>
                  </a:lnTo>
                  <a:lnTo>
                    <a:pt x="851" y="78"/>
                  </a:lnTo>
                  <a:lnTo>
                    <a:pt x="789" y="24"/>
                  </a:lnTo>
                  <a:lnTo>
                    <a:pt x="666" y="24"/>
                  </a:lnTo>
                  <a:lnTo>
                    <a:pt x="628" y="139"/>
                  </a:lnTo>
                  <a:lnTo>
                    <a:pt x="588" y="38"/>
                  </a:lnTo>
                  <a:lnTo>
                    <a:pt x="480" y="38"/>
                  </a:lnTo>
                  <a:lnTo>
                    <a:pt x="451" y="0"/>
                  </a:lnTo>
                  <a:lnTo>
                    <a:pt x="397" y="0"/>
                  </a:lnTo>
                  <a:lnTo>
                    <a:pt x="397" y="26"/>
                  </a:lnTo>
                  <a:lnTo>
                    <a:pt x="338" y="85"/>
                  </a:lnTo>
                  <a:lnTo>
                    <a:pt x="338" y="253"/>
                  </a:lnTo>
                  <a:lnTo>
                    <a:pt x="227" y="291"/>
                  </a:lnTo>
                  <a:lnTo>
                    <a:pt x="184" y="333"/>
                  </a:lnTo>
                  <a:lnTo>
                    <a:pt x="220" y="369"/>
                  </a:lnTo>
                  <a:lnTo>
                    <a:pt x="184" y="569"/>
                  </a:lnTo>
                  <a:lnTo>
                    <a:pt x="12" y="1058"/>
                  </a:lnTo>
                  <a:lnTo>
                    <a:pt x="116" y="1162"/>
                  </a:lnTo>
                  <a:lnTo>
                    <a:pt x="116" y="1483"/>
                  </a:lnTo>
                  <a:lnTo>
                    <a:pt x="57" y="1542"/>
                  </a:lnTo>
                  <a:lnTo>
                    <a:pt x="0" y="2090"/>
                  </a:lnTo>
                  <a:lnTo>
                    <a:pt x="645" y="2090"/>
                  </a:lnTo>
                  <a:lnTo>
                    <a:pt x="645" y="2046"/>
                  </a:lnTo>
                  <a:lnTo>
                    <a:pt x="598" y="1998"/>
                  </a:lnTo>
                  <a:lnTo>
                    <a:pt x="598" y="1958"/>
                  </a:lnTo>
                  <a:lnTo>
                    <a:pt x="747" y="2013"/>
                  </a:lnTo>
                  <a:lnTo>
                    <a:pt x="801" y="1998"/>
                  </a:lnTo>
                  <a:lnTo>
                    <a:pt x="737" y="1949"/>
                  </a:lnTo>
                  <a:lnTo>
                    <a:pt x="737" y="1372"/>
                  </a:lnTo>
                  <a:close/>
                </a:path>
              </a:pathLst>
            </a:custGeom>
            <a:grpFill/>
            <a:ln w="38100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3562766A-3EB1-4955-B562-561593C3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0138" y="2706688"/>
              <a:ext cx="198438" cy="201612"/>
            </a:xfrm>
            <a:custGeom>
              <a:avLst/>
              <a:gdLst>
                <a:gd name="T0" fmla="*/ 9 w 53"/>
                <a:gd name="T1" fmla="*/ 18 h 54"/>
                <a:gd name="T2" fmla="*/ 0 w 53"/>
                <a:gd name="T3" fmla="*/ 26 h 54"/>
                <a:gd name="T4" fmla="*/ 18 w 53"/>
                <a:gd name="T5" fmla="*/ 46 h 54"/>
                <a:gd name="T6" fmla="*/ 24 w 53"/>
                <a:gd name="T7" fmla="*/ 39 h 54"/>
                <a:gd name="T8" fmla="*/ 36 w 53"/>
                <a:gd name="T9" fmla="*/ 54 h 54"/>
                <a:gd name="T10" fmla="*/ 53 w 53"/>
                <a:gd name="T11" fmla="*/ 27 h 54"/>
                <a:gd name="T12" fmla="*/ 27 w 53"/>
                <a:gd name="T13" fmla="*/ 6 h 54"/>
                <a:gd name="T14" fmla="*/ 28 w 53"/>
                <a:gd name="T15" fmla="*/ 4 h 54"/>
                <a:gd name="T16" fmla="*/ 9 w 53"/>
                <a:gd name="T17" fmla="*/ 0 h 54"/>
                <a:gd name="T18" fmla="*/ 5 w 53"/>
                <a:gd name="T19" fmla="*/ 10 h 54"/>
                <a:gd name="T20" fmla="*/ 9 w 53"/>
                <a:gd name="T21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4">
                  <a:moveTo>
                    <a:pt x="9" y="18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39" y="14"/>
                    <a:pt x="27" y="6"/>
                    <a:pt x="27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EC5AD13-9A99-4DAA-990A-442C0DCFF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6451" y="1974850"/>
              <a:ext cx="1312863" cy="1897062"/>
            </a:xfrm>
            <a:custGeom>
              <a:avLst/>
              <a:gdLst>
                <a:gd name="T0" fmla="*/ 349 w 350"/>
                <a:gd name="T1" fmla="*/ 301 h 506"/>
                <a:gd name="T2" fmla="*/ 340 w 350"/>
                <a:gd name="T3" fmla="*/ 301 h 506"/>
                <a:gd name="T4" fmla="*/ 328 w 350"/>
                <a:gd name="T5" fmla="*/ 289 h 506"/>
                <a:gd name="T6" fmla="*/ 328 w 350"/>
                <a:gd name="T7" fmla="*/ 275 h 506"/>
                <a:gd name="T8" fmla="*/ 343 w 350"/>
                <a:gd name="T9" fmla="*/ 267 h 506"/>
                <a:gd name="T10" fmla="*/ 313 w 350"/>
                <a:gd name="T11" fmla="*/ 222 h 506"/>
                <a:gd name="T12" fmla="*/ 296 w 350"/>
                <a:gd name="T13" fmla="*/ 249 h 506"/>
                <a:gd name="T14" fmla="*/ 284 w 350"/>
                <a:gd name="T15" fmla="*/ 234 h 506"/>
                <a:gd name="T16" fmla="*/ 278 w 350"/>
                <a:gd name="T17" fmla="*/ 241 h 506"/>
                <a:gd name="T18" fmla="*/ 260 w 350"/>
                <a:gd name="T19" fmla="*/ 221 h 506"/>
                <a:gd name="T20" fmla="*/ 269 w 350"/>
                <a:gd name="T21" fmla="*/ 213 h 506"/>
                <a:gd name="T22" fmla="*/ 265 w 350"/>
                <a:gd name="T23" fmla="*/ 205 h 506"/>
                <a:gd name="T24" fmla="*/ 269 w 350"/>
                <a:gd name="T25" fmla="*/ 195 h 506"/>
                <a:gd name="T26" fmla="*/ 248 w 350"/>
                <a:gd name="T27" fmla="*/ 190 h 506"/>
                <a:gd name="T28" fmla="*/ 218 w 350"/>
                <a:gd name="T29" fmla="*/ 168 h 506"/>
                <a:gd name="T30" fmla="*/ 208 w 350"/>
                <a:gd name="T31" fmla="*/ 180 h 506"/>
                <a:gd name="T32" fmla="*/ 196 w 350"/>
                <a:gd name="T33" fmla="*/ 177 h 506"/>
                <a:gd name="T34" fmla="*/ 162 w 350"/>
                <a:gd name="T35" fmla="*/ 211 h 506"/>
                <a:gd name="T36" fmla="*/ 121 w 350"/>
                <a:gd name="T37" fmla="*/ 211 h 506"/>
                <a:gd name="T38" fmla="*/ 150 w 350"/>
                <a:gd name="T39" fmla="*/ 167 h 506"/>
                <a:gd name="T40" fmla="*/ 161 w 350"/>
                <a:gd name="T41" fmla="*/ 163 h 506"/>
                <a:gd name="T42" fmla="*/ 159 w 350"/>
                <a:gd name="T43" fmla="*/ 135 h 506"/>
                <a:gd name="T44" fmla="*/ 147 w 350"/>
                <a:gd name="T45" fmla="*/ 114 h 506"/>
                <a:gd name="T46" fmla="*/ 153 w 350"/>
                <a:gd name="T47" fmla="*/ 106 h 506"/>
                <a:gd name="T48" fmla="*/ 148 w 350"/>
                <a:gd name="T49" fmla="*/ 96 h 506"/>
                <a:gd name="T50" fmla="*/ 165 w 350"/>
                <a:gd name="T51" fmla="*/ 59 h 506"/>
                <a:gd name="T52" fmla="*/ 148 w 350"/>
                <a:gd name="T53" fmla="*/ 35 h 506"/>
                <a:gd name="T54" fmla="*/ 148 w 350"/>
                <a:gd name="T55" fmla="*/ 34 h 506"/>
                <a:gd name="T56" fmla="*/ 129 w 350"/>
                <a:gd name="T57" fmla="*/ 34 h 506"/>
                <a:gd name="T58" fmla="*/ 128 w 350"/>
                <a:gd name="T59" fmla="*/ 20 h 506"/>
                <a:gd name="T60" fmla="*/ 122 w 350"/>
                <a:gd name="T61" fmla="*/ 23 h 506"/>
                <a:gd name="T62" fmla="*/ 116 w 350"/>
                <a:gd name="T63" fmla="*/ 13 h 506"/>
                <a:gd name="T64" fmla="*/ 100 w 350"/>
                <a:gd name="T65" fmla="*/ 14 h 506"/>
                <a:gd name="T66" fmla="*/ 85 w 350"/>
                <a:gd name="T67" fmla="*/ 4 h 506"/>
                <a:gd name="T68" fmla="*/ 66 w 350"/>
                <a:gd name="T69" fmla="*/ 6 h 506"/>
                <a:gd name="T70" fmla="*/ 56 w 350"/>
                <a:gd name="T71" fmla="*/ 0 h 506"/>
                <a:gd name="T72" fmla="*/ 33 w 350"/>
                <a:gd name="T73" fmla="*/ 3 h 506"/>
                <a:gd name="T74" fmla="*/ 37 w 350"/>
                <a:gd name="T75" fmla="*/ 22 h 506"/>
                <a:gd name="T76" fmla="*/ 18 w 350"/>
                <a:gd name="T77" fmla="*/ 29 h 506"/>
                <a:gd name="T78" fmla="*/ 1 w 350"/>
                <a:gd name="T79" fmla="*/ 62 h 506"/>
                <a:gd name="T80" fmla="*/ 0 w 350"/>
                <a:gd name="T81" fmla="*/ 106 h 506"/>
                <a:gd name="T82" fmla="*/ 18 w 350"/>
                <a:gd name="T83" fmla="*/ 114 h 506"/>
                <a:gd name="T84" fmla="*/ 25 w 350"/>
                <a:gd name="T85" fmla="*/ 127 h 506"/>
                <a:gd name="T86" fmla="*/ 37 w 350"/>
                <a:gd name="T87" fmla="*/ 127 h 506"/>
                <a:gd name="T88" fmla="*/ 34 w 350"/>
                <a:gd name="T89" fmla="*/ 146 h 506"/>
                <a:gd name="T90" fmla="*/ 26 w 350"/>
                <a:gd name="T91" fmla="*/ 161 h 506"/>
                <a:gd name="T92" fmla="*/ 26 w 350"/>
                <a:gd name="T93" fmla="*/ 241 h 506"/>
                <a:gd name="T94" fmla="*/ 96 w 350"/>
                <a:gd name="T95" fmla="*/ 241 h 506"/>
                <a:gd name="T96" fmla="*/ 96 w 350"/>
                <a:gd name="T97" fmla="*/ 485 h 506"/>
                <a:gd name="T98" fmla="*/ 123 w 350"/>
                <a:gd name="T99" fmla="*/ 506 h 506"/>
                <a:gd name="T100" fmla="*/ 140 w 350"/>
                <a:gd name="T101" fmla="*/ 501 h 506"/>
                <a:gd name="T102" fmla="*/ 140 w 350"/>
                <a:gd name="T103" fmla="*/ 413 h 506"/>
                <a:gd name="T104" fmla="*/ 196 w 350"/>
                <a:gd name="T105" fmla="*/ 413 h 506"/>
                <a:gd name="T106" fmla="*/ 311 w 350"/>
                <a:gd name="T107" fmla="*/ 379 h 506"/>
                <a:gd name="T108" fmla="*/ 350 w 350"/>
                <a:gd name="T109" fmla="*/ 335 h 506"/>
                <a:gd name="T110" fmla="*/ 350 w 350"/>
                <a:gd name="T111" fmla="*/ 303 h 506"/>
                <a:gd name="T112" fmla="*/ 349 w 350"/>
                <a:gd name="T113" fmla="*/ 30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0" h="506">
                  <a:moveTo>
                    <a:pt x="349" y="301"/>
                  </a:moveTo>
                  <a:cubicBezTo>
                    <a:pt x="340" y="301"/>
                    <a:pt x="340" y="301"/>
                    <a:pt x="340" y="301"/>
                  </a:cubicBezTo>
                  <a:cubicBezTo>
                    <a:pt x="328" y="289"/>
                    <a:pt x="328" y="289"/>
                    <a:pt x="328" y="289"/>
                  </a:cubicBezTo>
                  <a:cubicBezTo>
                    <a:pt x="328" y="275"/>
                    <a:pt x="328" y="275"/>
                    <a:pt x="328" y="275"/>
                  </a:cubicBezTo>
                  <a:cubicBezTo>
                    <a:pt x="343" y="267"/>
                    <a:pt x="343" y="267"/>
                    <a:pt x="343" y="267"/>
                  </a:cubicBezTo>
                  <a:cubicBezTo>
                    <a:pt x="336" y="249"/>
                    <a:pt x="324" y="234"/>
                    <a:pt x="313" y="222"/>
                  </a:cubicBezTo>
                  <a:cubicBezTo>
                    <a:pt x="296" y="249"/>
                    <a:pt x="296" y="249"/>
                    <a:pt x="296" y="249"/>
                  </a:cubicBezTo>
                  <a:cubicBezTo>
                    <a:pt x="284" y="234"/>
                    <a:pt x="284" y="234"/>
                    <a:pt x="284" y="234"/>
                  </a:cubicBezTo>
                  <a:cubicBezTo>
                    <a:pt x="278" y="241"/>
                    <a:pt x="278" y="241"/>
                    <a:pt x="278" y="241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5" y="205"/>
                    <a:pt x="265" y="205"/>
                    <a:pt x="265" y="205"/>
                  </a:cubicBezTo>
                  <a:cubicBezTo>
                    <a:pt x="269" y="195"/>
                    <a:pt x="269" y="195"/>
                    <a:pt x="269" y="195"/>
                  </a:cubicBezTo>
                  <a:cubicBezTo>
                    <a:pt x="248" y="190"/>
                    <a:pt x="248" y="190"/>
                    <a:pt x="248" y="190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196" y="177"/>
                    <a:pt x="196" y="177"/>
                    <a:pt x="196" y="177"/>
                  </a:cubicBezTo>
                  <a:cubicBezTo>
                    <a:pt x="162" y="211"/>
                    <a:pt x="162" y="211"/>
                    <a:pt x="162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61" y="163"/>
                    <a:pt x="161" y="163"/>
                    <a:pt x="161" y="163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65" y="59"/>
                    <a:pt x="165" y="59"/>
                    <a:pt x="165" y="59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6" y="485"/>
                    <a:pt x="96" y="485"/>
                    <a:pt x="96" y="485"/>
                  </a:cubicBezTo>
                  <a:cubicBezTo>
                    <a:pt x="123" y="506"/>
                    <a:pt x="123" y="506"/>
                    <a:pt x="123" y="506"/>
                  </a:cubicBezTo>
                  <a:cubicBezTo>
                    <a:pt x="140" y="501"/>
                    <a:pt x="140" y="501"/>
                    <a:pt x="140" y="501"/>
                  </a:cubicBezTo>
                  <a:cubicBezTo>
                    <a:pt x="140" y="413"/>
                    <a:pt x="140" y="413"/>
                    <a:pt x="140" y="413"/>
                  </a:cubicBezTo>
                  <a:cubicBezTo>
                    <a:pt x="140" y="413"/>
                    <a:pt x="142" y="413"/>
                    <a:pt x="196" y="413"/>
                  </a:cubicBezTo>
                  <a:cubicBezTo>
                    <a:pt x="254" y="413"/>
                    <a:pt x="311" y="379"/>
                    <a:pt x="311" y="379"/>
                  </a:cubicBezTo>
                  <a:cubicBezTo>
                    <a:pt x="311" y="355"/>
                    <a:pt x="350" y="335"/>
                    <a:pt x="350" y="335"/>
                  </a:cubicBezTo>
                  <a:cubicBezTo>
                    <a:pt x="350" y="303"/>
                    <a:pt x="350" y="303"/>
                    <a:pt x="350" y="303"/>
                  </a:cubicBezTo>
                  <a:cubicBezTo>
                    <a:pt x="350" y="302"/>
                    <a:pt x="349" y="302"/>
                    <a:pt x="349" y="301"/>
                  </a:cubicBezTo>
                  <a:close/>
                </a:path>
              </a:pathLst>
            </a:custGeom>
            <a:grpFill/>
            <a:ln w="38100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AutoShape 16">
            <a:extLst>
              <a:ext uri="{FF2B5EF4-FFF2-40B4-BE49-F238E27FC236}">
                <a16:creationId xmlns:a16="http://schemas.microsoft.com/office/drawing/2014/main" id="{EB9B81DE-8535-4E85-B0D0-1F5372E16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3" y="2856419"/>
            <a:ext cx="1471137" cy="3195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</a:rPr>
              <a:t>Self Cadena </a:t>
            </a:r>
            <a:r>
              <a:rPr lang="en-US" sz="1000" b="1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1000" b="1" dirty="0">
                <a:solidFill>
                  <a:schemeClr val="bg1"/>
                </a:solidFill>
              </a:rPr>
              <a:t> 2,800 </a:t>
            </a:r>
          </a:p>
        </p:txBody>
      </p:sp>
      <p:sp>
        <p:nvSpPr>
          <p:cNvPr id="30" name="AutoShape 16">
            <a:extLst>
              <a:ext uri="{FF2B5EF4-FFF2-40B4-BE49-F238E27FC236}">
                <a16:creationId xmlns:a16="http://schemas.microsoft.com/office/drawing/2014/main" id="{46AAE6E1-74C1-4626-8676-02A1CECF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46" y="3295988"/>
            <a:ext cx="1485052" cy="37139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Self Ind.</a:t>
            </a:r>
            <a:r>
              <a:rPr lang="en-US" sz="1000" b="1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1000" b="1" dirty="0">
                <a:solidFill>
                  <a:schemeClr val="bg1"/>
                </a:solidFill>
              </a:rPr>
              <a:t> 19,000</a:t>
            </a:r>
          </a:p>
        </p:txBody>
      </p:sp>
      <p:sp>
        <p:nvSpPr>
          <p:cNvPr id="31" name="AutoShape 16">
            <a:extLst>
              <a:ext uri="{FF2B5EF4-FFF2-40B4-BE49-F238E27FC236}">
                <a16:creationId xmlns:a16="http://schemas.microsoft.com/office/drawing/2014/main" id="{82255431-DF17-4C83-847C-9AA2618B8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07" y="3799036"/>
            <a:ext cx="1484217" cy="38163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Total Self Service 21,800 PDV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E5B1662-3641-4B25-BD8B-C6D4F89DF277}"/>
              </a:ext>
            </a:extLst>
          </p:cNvPr>
          <p:cNvSpPr/>
          <p:nvPr/>
        </p:nvSpPr>
        <p:spPr>
          <a:xfrm>
            <a:off x="0" y="1023234"/>
            <a:ext cx="9144000" cy="5358094"/>
          </a:xfrm>
          <a:prstGeom prst="rect">
            <a:avLst/>
          </a:prstGeom>
          <a:solidFill>
            <a:schemeClr val="bg1">
              <a:lumMod val="50000"/>
              <a:alpha val="24000"/>
            </a:schemeClr>
          </a:solidFill>
          <a:ln>
            <a:solidFill>
              <a:schemeClr val="bg1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92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ebJudy\Scentia 2015\ppt Mayo 2017\jpg 3\MuchasGracias-05-17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47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54593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54269" y="1918223"/>
            <a:ext cx="7164288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27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Canastas de Consumo Masivo – Diciembre 2018</a:t>
            </a:r>
            <a:endParaRPr lang="es-ES" sz="2700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285984" y="2636914"/>
            <a:ext cx="6500858" cy="20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052EBC6-E68A-452F-8EFB-00AF07F8EA80}"/>
              </a:ext>
            </a:extLst>
          </p:cNvPr>
          <p:cNvGrpSpPr/>
          <p:nvPr/>
        </p:nvGrpSpPr>
        <p:grpSpPr>
          <a:xfrm>
            <a:off x="-13709" y="2"/>
            <a:ext cx="9144000" cy="6838951"/>
            <a:chOff x="-13709" y="0"/>
            <a:chExt cx="9144000" cy="6838951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6EAA478-EFA5-40F5-AFD6-E83FF7AAE6C1}"/>
                </a:ext>
              </a:extLst>
            </p:cNvPr>
            <p:cNvGrpSpPr/>
            <p:nvPr/>
          </p:nvGrpSpPr>
          <p:grpSpPr>
            <a:xfrm>
              <a:off x="-13709" y="2"/>
              <a:ext cx="9144000" cy="6838951"/>
              <a:chOff x="-13709" y="0"/>
              <a:chExt cx="9144000" cy="6838951"/>
            </a:xfrm>
          </p:grpSpPr>
          <p:pic>
            <p:nvPicPr>
              <p:cNvPr id="8" name="Picture 2" descr="C:\WebJudy\Scentia 2015\ppt Junio 2018\SlideMapa2-01.png">
                <a:extLst>
                  <a:ext uri="{FF2B5EF4-FFF2-40B4-BE49-F238E27FC236}">
                    <a16:creationId xmlns:a16="http://schemas.microsoft.com/office/drawing/2014/main" id="{09BBD0F8-AFB7-4C64-B1A8-90DCD0D1F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" y="0"/>
                <a:ext cx="9144000" cy="6838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B45B540-7D7E-4E0F-8ADA-74A4191FBBC0}"/>
                  </a:ext>
                </a:extLst>
              </p:cNvPr>
              <p:cNvSpPr txBox="1"/>
              <p:nvPr/>
            </p:nvSpPr>
            <p:spPr>
              <a:xfrm>
                <a:off x="251520" y="4398203"/>
                <a:ext cx="2160239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</a:rPr>
                  <a:t>ARGENTINA </a:t>
                </a:r>
              </a:p>
              <a:p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</a:rPr>
                  <a:t>Enero 2019</a:t>
                </a:r>
                <a:endParaRPr lang="es-AR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66061BB-5E93-4DD3-9217-095D5D91ACED}"/>
                </a:ext>
              </a:extLst>
            </p:cNvPr>
            <p:cNvSpPr txBox="1"/>
            <p:nvPr/>
          </p:nvSpPr>
          <p:spPr>
            <a:xfrm>
              <a:off x="32409" y="2805586"/>
              <a:ext cx="2988334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06BFFF"/>
                  </a:solidFill>
                </a:rPr>
                <a:t>Tendencias </a:t>
              </a:r>
            </a:p>
            <a:p>
              <a:r>
                <a:rPr lang="en-US" sz="3200" dirty="0">
                  <a:solidFill>
                    <a:srgbClr val="06BFFF"/>
                  </a:solidFill>
                </a:rPr>
                <a:t>    Self Service</a:t>
              </a:r>
            </a:p>
            <a:p>
              <a:r>
                <a:rPr lang="en-US" sz="3200" dirty="0">
                  <a:solidFill>
                    <a:srgbClr val="06BFFF"/>
                  </a:solidFill>
                </a:rPr>
                <a:t>    2019</a:t>
              </a:r>
              <a:endParaRPr lang="es-AR" sz="3200" dirty="0">
                <a:solidFill>
                  <a:srgbClr val="06B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1966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5951890-9F8A-4156-ADE7-B244E5EE9E95}"/>
              </a:ext>
            </a:extLst>
          </p:cNvPr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solidFill>
            <a:srgbClr val="FF7215"/>
          </a:solidFill>
          <a:ln>
            <a:solidFill>
              <a:srgbClr val="FF7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8B15FD0-8781-47D2-AD9A-45AA00A39AEC}"/>
              </a:ext>
            </a:extLst>
          </p:cNvPr>
          <p:cNvGrpSpPr/>
          <p:nvPr/>
        </p:nvGrpSpPr>
        <p:grpSpPr>
          <a:xfrm>
            <a:off x="107504" y="1268760"/>
            <a:ext cx="2103066" cy="4104367"/>
            <a:chOff x="107504" y="1268760"/>
            <a:chExt cx="2103066" cy="4104367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316DBE7C-26D0-44A3-AA9B-E39E1AEB8F0C}"/>
                </a:ext>
              </a:extLst>
            </p:cNvPr>
            <p:cNvGrpSpPr/>
            <p:nvPr/>
          </p:nvGrpSpPr>
          <p:grpSpPr>
            <a:xfrm>
              <a:off x="107504" y="1268760"/>
              <a:ext cx="2103066" cy="4104367"/>
              <a:chOff x="283294" y="1310852"/>
              <a:chExt cx="2103066" cy="4104367"/>
            </a:xfrm>
          </p:grpSpPr>
          <p:sp>
            <p:nvSpPr>
              <p:cNvPr id="6" name="9 Rectángulo">
                <a:extLst>
                  <a:ext uri="{FF2B5EF4-FFF2-40B4-BE49-F238E27FC236}">
                    <a16:creationId xmlns:a16="http://schemas.microsoft.com/office/drawing/2014/main" id="{B6E3D0A1-56B6-45DD-8959-70AF3E20E7D3}"/>
                  </a:ext>
                </a:extLst>
              </p:cNvPr>
              <p:cNvSpPr/>
              <p:nvPr/>
            </p:nvSpPr>
            <p:spPr>
              <a:xfrm>
                <a:off x="324004" y="1971804"/>
                <a:ext cx="2062356" cy="344341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11 CuadroTexto">
                <a:extLst>
                  <a:ext uri="{FF2B5EF4-FFF2-40B4-BE49-F238E27FC236}">
                    <a16:creationId xmlns:a16="http://schemas.microsoft.com/office/drawing/2014/main" id="{2E740F51-30C6-4205-BB15-B23A9CF4AD17}"/>
                  </a:ext>
                </a:extLst>
              </p:cNvPr>
              <p:cNvSpPr txBox="1"/>
              <p:nvPr/>
            </p:nvSpPr>
            <p:spPr>
              <a:xfrm>
                <a:off x="283294" y="1310852"/>
                <a:ext cx="86401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v"/>
                </a:pPr>
                <a:r>
                  <a:rPr lang="es-AR" sz="48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  <p:grpSp>
            <p:nvGrpSpPr>
              <p:cNvPr id="8" name="21 Grupo">
                <a:extLst>
                  <a:ext uri="{FF2B5EF4-FFF2-40B4-BE49-F238E27FC236}">
                    <a16:creationId xmlns:a16="http://schemas.microsoft.com/office/drawing/2014/main" id="{3A0D5951-B7B7-4BA4-BC31-689A065E15AA}"/>
                  </a:ext>
                </a:extLst>
              </p:cNvPr>
              <p:cNvGrpSpPr/>
              <p:nvPr/>
            </p:nvGrpSpPr>
            <p:grpSpPr>
              <a:xfrm>
                <a:off x="324004" y="3623057"/>
                <a:ext cx="2062356" cy="1792161"/>
                <a:chOff x="324004" y="4098540"/>
                <a:chExt cx="2062356" cy="2067310"/>
              </a:xfrm>
            </p:grpSpPr>
            <p:sp>
              <p:nvSpPr>
                <p:cNvPr id="10" name="22 Rectángulo">
                  <a:extLst>
                    <a:ext uri="{FF2B5EF4-FFF2-40B4-BE49-F238E27FC236}">
                      <a16:creationId xmlns:a16="http://schemas.microsoft.com/office/drawing/2014/main" id="{BF934AE3-0C2C-4DB1-8A49-5A68B54CBCB0}"/>
                    </a:ext>
                  </a:extLst>
                </p:cNvPr>
                <p:cNvSpPr/>
                <p:nvPr/>
              </p:nvSpPr>
              <p:spPr>
                <a:xfrm>
                  <a:off x="324004" y="4098540"/>
                  <a:ext cx="2062356" cy="2067310"/>
                </a:xfrm>
                <a:prstGeom prst="rect">
                  <a:avLst/>
                </a:prstGeom>
                <a:solidFill>
                  <a:schemeClr val="tx1">
                    <a:alpha val="48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1400"/>
                </a:p>
              </p:txBody>
            </p:sp>
            <p:sp>
              <p:nvSpPr>
                <p:cNvPr id="11" name="23 Rectángulo">
                  <a:extLst>
                    <a:ext uri="{FF2B5EF4-FFF2-40B4-BE49-F238E27FC236}">
                      <a16:creationId xmlns:a16="http://schemas.microsoft.com/office/drawing/2014/main" id="{0E5F71AD-F6BE-46CC-9AE3-859EEC67D172}"/>
                    </a:ext>
                  </a:extLst>
                </p:cNvPr>
                <p:cNvSpPr/>
                <p:nvPr/>
              </p:nvSpPr>
              <p:spPr>
                <a:xfrm>
                  <a:off x="358841" y="4137647"/>
                  <a:ext cx="1980912" cy="10650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AR" b="1" dirty="0">
                      <a:solidFill>
                        <a:schemeClr val="bg1"/>
                      </a:solidFill>
                    </a:rPr>
                    <a:t>Self Service</a:t>
                  </a:r>
                </a:p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V</a:t>
                  </a:r>
                  <a:r>
                    <a:rPr lang="es-AR" b="1" dirty="0">
                      <a:solidFill>
                        <a:schemeClr val="bg1"/>
                      </a:solidFill>
                    </a:rPr>
                    <a:t>ariaciones de volumen y valores</a:t>
                  </a:r>
                </a:p>
              </p:txBody>
            </p:sp>
          </p:grp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3730712-8532-49C2-BBB2-54FF4E56B2CF}"/>
                </a:ext>
              </a:extLst>
            </p:cNvPr>
            <p:cNvGrpSpPr/>
            <p:nvPr/>
          </p:nvGrpSpPr>
          <p:grpSpPr>
            <a:xfrm>
              <a:off x="450547" y="2207921"/>
              <a:ext cx="1241133" cy="1221079"/>
              <a:chOff x="-1780607" y="3189214"/>
              <a:chExt cx="700867" cy="730409"/>
            </a:xfrm>
          </p:grpSpPr>
          <p:sp>
            <p:nvSpPr>
              <p:cNvPr id="15" name="12 Elipse">
                <a:extLst>
                  <a:ext uri="{FF2B5EF4-FFF2-40B4-BE49-F238E27FC236}">
                    <a16:creationId xmlns:a16="http://schemas.microsoft.com/office/drawing/2014/main" id="{DC15CFA7-D479-4CEC-B4AB-8D52647FA9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0607" y="3189214"/>
                <a:ext cx="700867" cy="730409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050" dirty="0"/>
              </a:p>
            </p:txBody>
          </p:sp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F2E86FFF-157C-4EF2-909B-C4AB9F8934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72" t="13305" r="14507" b="13274"/>
              <a:stretch/>
            </p:blipFill>
            <p:spPr bwMode="auto">
              <a:xfrm>
                <a:off x="-1655601" y="3290924"/>
                <a:ext cx="467738" cy="487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3E1D93E-5828-4F72-A575-83AFBA401F8A}"/>
              </a:ext>
            </a:extLst>
          </p:cNvPr>
          <p:cNvGrpSpPr/>
          <p:nvPr/>
        </p:nvGrpSpPr>
        <p:grpSpPr>
          <a:xfrm>
            <a:off x="2358784" y="1268760"/>
            <a:ext cx="2103066" cy="4104367"/>
            <a:chOff x="2512903" y="1268760"/>
            <a:chExt cx="2103066" cy="4104367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8BD94082-1E00-4880-AB0F-23F4C00845D3}"/>
                </a:ext>
              </a:extLst>
            </p:cNvPr>
            <p:cNvGrpSpPr/>
            <p:nvPr/>
          </p:nvGrpSpPr>
          <p:grpSpPr>
            <a:xfrm>
              <a:off x="2512903" y="1268760"/>
              <a:ext cx="2103066" cy="4104367"/>
              <a:chOff x="283294" y="1310852"/>
              <a:chExt cx="2103066" cy="4104367"/>
            </a:xfrm>
          </p:grpSpPr>
          <p:sp>
            <p:nvSpPr>
              <p:cNvPr id="18" name="9 Rectángulo">
                <a:extLst>
                  <a:ext uri="{FF2B5EF4-FFF2-40B4-BE49-F238E27FC236}">
                    <a16:creationId xmlns:a16="http://schemas.microsoft.com/office/drawing/2014/main" id="{F1159FF7-B270-4907-8D30-83B416AC62BA}"/>
                  </a:ext>
                </a:extLst>
              </p:cNvPr>
              <p:cNvSpPr/>
              <p:nvPr/>
            </p:nvSpPr>
            <p:spPr>
              <a:xfrm>
                <a:off x="324004" y="1971804"/>
                <a:ext cx="2062356" cy="344341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11 CuadroTexto">
                <a:extLst>
                  <a:ext uri="{FF2B5EF4-FFF2-40B4-BE49-F238E27FC236}">
                    <a16:creationId xmlns:a16="http://schemas.microsoft.com/office/drawing/2014/main" id="{EF41781E-1211-4002-933A-C8932D3AFE7D}"/>
                  </a:ext>
                </a:extLst>
              </p:cNvPr>
              <p:cNvSpPr txBox="1"/>
              <p:nvPr/>
            </p:nvSpPr>
            <p:spPr>
              <a:xfrm>
                <a:off x="283294" y="1310852"/>
                <a:ext cx="86401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v"/>
                </a:pPr>
                <a:r>
                  <a:rPr lang="es-AR" sz="48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  <p:grpSp>
            <p:nvGrpSpPr>
              <p:cNvPr id="20" name="21 Grupo">
                <a:extLst>
                  <a:ext uri="{FF2B5EF4-FFF2-40B4-BE49-F238E27FC236}">
                    <a16:creationId xmlns:a16="http://schemas.microsoft.com/office/drawing/2014/main" id="{FC7B7981-10B5-461C-89AE-DE01B46B510E}"/>
                  </a:ext>
                </a:extLst>
              </p:cNvPr>
              <p:cNvGrpSpPr/>
              <p:nvPr/>
            </p:nvGrpSpPr>
            <p:grpSpPr>
              <a:xfrm>
                <a:off x="324004" y="3623057"/>
                <a:ext cx="2062356" cy="1792161"/>
                <a:chOff x="324004" y="4098540"/>
                <a:chExt cx="2062356" cy="2067310"/>
              </a:xfrm>
            </p:grpSpPr>
            <p:sp>
              <p:nvSpPr>
                <p:cNvPr id="21" name="22 Rectángulo">
                  <a:extLst>
                    <a:ext uri="{FF2B5EF4-FFF2-40B4-BE49-F238E27FC236}">
                      <a16:creationId xmlns:a16="http://schemas.microsoft.com/office/drawing/2014/main" id="{DED61E00-E574-47EA-A0A4-A87E61F12F31}"/>
                    </a:ext>
                  </a:extLst>
                </p:cNvPr>
                <p:cNvSpPr/>
                <p:nvPr/>
              </p:nvSpPr>
              <p:spPr>
                <a:xfrm>
                  <a:off x="324004" y="4098540"/>
                  <a:ext cx="2062356" cy="2067310"/>
                </a:xfrm>
                <a:prstGeom prst="rect">
                  <a:avLst/>
                </a:prstGeom>
                <a:solidFill>
                  <a:schemeClr val="tx1">
                    <a:alpha val="48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1400"/>
                </a:p>
              </p:txBody>
            </p:sp>
            <p:sp>
              <p:nvSpPr>
                <p:cNvPr id="22" name="23 Rectángulo">
                  <a:extLst>
                    <a:ext uri="{FF2B5EF4-FFF2-40B4-BE49-F238E27FC236}">
                      <a16:creationId xmlns:a16="http://schemas.microsoft.com/office/drawing/2014/main" id="{E36E0265-C243-4246-A3A8-047462877F4F}"/>
                    </a:ext>
                  </a:extLst>
                </p:cNvPr>
                <p:cNvSpPr/>
                <p:nvPr/>
              </p:nvSpPr>
              <p:spPr>
                <a:xfrm>
                  <a:off x="358841" y="4137647"/>
                  <a:ext cx="1980912" cy="7455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AR" b="1" dirty="0">
                      <a:solidFill>
                        <a:schemeClr val="bg1"/>
                      </a:solidFill>
                    </a:rPr>
                    <a:t>Self Cadena </a:t>
                  </a:r>
                  <a:r>
                    <a:rPr lang="en-US" b="1" dirty="0">
                      <a:solidFill>
                        <a:schemeClr val="bg1"/>
                      </a:solidFill>
                    </a:rPr>
                    <a:t>&amp;</a:t>
                  </a:r>
                  <a:r>
                    <a:rPr lang="es-AR" b="1" dirty="0">
                      <a:solidFill>
                        <a:schemeClr val="bg1"/>
                      </a:solidFill>
                    </a:rPr>
                    <a:t> Self</a:t>
                  </a:r>
                </a:p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Independientes</a:t>
                  </a:r>
                  <a:endParaRPr lang="es-AR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3" name="48 Grupo">
              <a:extLst>
                <a:ext uri="{FF2B5EF4-FFF2-40B4-BE49-F238E27FC236}">
                  <a16:creationId xmlns:a16="http://schemas.microsoft.com/office/drawing/2014/main" id="{835620E0-7418-4F08-BEC9-A44B28E6C92A}"/>
                </a:ext>
              </a:extLst>
            </p:cNvPr>
            <p:cNvGrpSpPr/>
            <p:nvPr/>
          </p:nvGrpSpPr>
          <p:grpSpPr>
            <a:xfrm>
              <a:off x="2915816" y="2207922"/>
              <a:ext cx="1296144" cy="1221078"/>
              <a:chOff x="481192" y="3561788"/>
              <a:chExt cx="1326421" cy="1326273"/>
            </a:xfrm>
          </p:grpSpPr>
          <p:sp>
            <p:nvSpPr>
              <p:cNvPr id="24" name="25 Elipse">
                <a:extLst>
                  <a:ext uri="{FF2B5EF4-FFF2-40B4-BE49-F238E27FC236}">
                    <a16:creationId xmlns:a16="http://schemas.microsoft.com/office/drawing/2014/main" id="{3E061149-BEA8-4F99-A215-F0D5BB11DF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1192" y="3561788"/>
                <a:ext cx="1326421" cy="1326273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050" dirty="0"/>
              </a:p>
            </p:txBody>
          </p:sp>
          <p:pic>
            <p:nvPicPr>
              <p:cNvPr id="25" name="Picture 7">
                <a:extLst>
                  <a:ext uri="{FF2B5EF4-FFF2-40B4-BE49-F238E27FC236}">
                    <a16:creationId xmlns:a16="http://schemas.microsoft.com/office/drawing/2014/main" id="{E5CFE807-7D19-4F9C-8025-CCF25EC717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85" r="22244" b="29011"/>
              <a:stretch/>
            </p:blipFill>
            <p:spPr bwMode="auto">
              <a:xfrm>
                <a:off x="664624" y="3762480"/>
                <a:ext cx="1040856" cy="833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D248699E-7871-4075-A5E3-CA143E657028}"/>
              </a:ext>
            </a:extLst>
          </p:cNvPr>
          <p:cNvGrpSpPr/>
          <p:nvPr/>
        </p:nvGrpSpPr>
        <p:grpSpPr>
          <a:xfrm>
            <a:off x="4615587" y="1268760"/>
            <a:ext cx="2103066" cy="4104367"/>
            <a:chOff x="4918302" y="1268760"/>
            <a:chExt cx="2103066" cy="4104367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9DE85B9D-5A29-4C34-8A9A-48DFD4940068}"/>
                </a:ext>
              </a:extLst>
            </p:cNvPr>
            <p:cNvGrpSpPr/>
            <p:nvPr/>
          </p:nvGrpSpPr>
          <p:grpSpPr>
            <a:xfrm>
              <a:off x="4918302" y="1268760"/>
              <a:ext cx="2103066" cy="4104367"/>
              <a:chOff x="283294" y="1310852"/>
              <a:chExt cx="2103066" cy="4104367"/>
            </a:xfrm>
          </p:grpSpPr>
          <p:sp>
            <p:nvSpPr>
              <p:cNvPr id="27" name="9 Rectángulo">
                <a:extLst>
                  <a:ext uri="{FF2B5EF4-FFF2-40B4-BE49-F238E27FC236}">
                    <a16:creationId xmlns:a16="http://schemas.microsoft.com/office/drawing/2014/main" id="{288F7D73-9B5E-4670-B04C-3D360EF1BC08}"/>
                  </a:ext>
                </a:extLst>
              </p:cNvPr>
              <p:cNvSpPr/>
              <p:nvPr/>
            </p:nvSpPr>
            <p:spPr>
              <a:xfrm>
                <a:off x="324004" y="1971804"/>
                <a:ext cx="2062356" cy="344341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11 CuadroTexto">
                <a:extLst>
                  <a:ext uri="{FF2B5EF4-FFF2-40B4-BE49-F238E27FC236}">
                    <a16:creationId xmlns:a16="http://schemas.microsoft.com/office/drawing/2014/main" id="{D1F45512-D23E-4B4B-896F-750A4B24BD96}"/>
                  </a:ext>
                </a:extLst>
              </p:cNvPr>
              <p:cNvSpPr txBox="1"/>
              <p:nvPr/>
            </p:nvSpPr>
            <p:spPr>
              <a:xfrm>
                <a:off x="283294" y="1310852"/>
                <a:ext cx="86401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v"/>
                </a:pPr>
                <a:r>
                  <a:rPr lang="es-AR" sz="48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  <p:grpSp>
            <p:nvGrpSpPr>
              <p:cNvPr id="29" name="21 Grupo">
                <a:extLst>
                  <a:ext uri="{FF2B5EF4-FFF2-40B4-BE49-F238E27FC236}">
                    <a16:creationId xmlns:a16="http://schemas.microsoft.com/office/drawing/2014/main" id="{4BD7BA58-F8D3-493F-961D-90E33C6DF4C0}"/>
                  </a:ext>
                </a:extLst>
              </p:cNvPr>
              <p:cNvGrpSpPr/>
              <p:nvPr/>
            </p:nvGrpSpPr>
            <p:grpSpPr>
              <a:xfrm>
                <a:off x="324004" y="3623057"/>
                <a:ext cx="2062356" cy="1792161"/>
                <a:chOff x="324004" y="4098540"/>
                <a:chExt cx="2062356" cy="2067310"/>
              </a:xfrm>
            </p:grpSpPr>
            <p:sp>
              <p:nvSpPr>
                <p:cNvPr id="30" name="22 Rectángulo">
                  <a:extLst>
                    <a:ext uri="{FF2B5EF4-FFF2-40B4-BE49-F238E27FC236}">
                      <a16:creationId xmlns:a16="http://schemas.microsoft.com/office/drawing/2014/main" id="{668CDEB1-A725-42F7-98B9-4DB8150B80BA}"/>
                    </a:ext>
                  </a:extLst>
                </p:cNvPr>
                <p:cNvSpPr/>
                <p:nvPr/>
              </p:nvSpPr>
              <p:spPr>
                <a:xfrm>
                  <a:off x="324004" y="4098540"/>
                  <a:ext cx="2062356" cy="2067310"/>
                </a:xfrm>
                <a:prstGeom prst="rect">
                  <a:avLst/>
                </a:prstGeom>
                <a:solidFill>
                  <a:schemeClr val="tx1">
                    <a:alpha val="48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1400"/>
                </a:p>
              </p:txBody>
            </p:sp>
            <p:sp>
              <p:nvSpPr>
                <p:cNvPr id="31" name="23 Rectángulo">
                  <a:extLst>
                    <a:ext uri="{FF2B5EF4-FFF2-40B4-BE49-F238E27FC236}">
                      <a16:creationId xmlns:a16="http://schemas.microsoft.com/office/drawing/2014/main" id="{30FC7D7D-5E3B-45AA-82E8-E63973851EB2}"/>
                    </a:ext>
                  </a:extLst>
                </p:cNvPr>
                <p:cNvSpPr/>
                <p:nvPr/>
              </p:nvSpPr>
              <p:spPr>
                <a:xfrm>
                  <a:off x="358841" y="4137647"/>
                  <a:ext cx="1980912" cy="10650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AR" b="1" dirty="0">
                      <a:solidFill>
                        <a:schemeClr val="bg1"/>
                      </a:solidFill>
                    </a:rPr>
                    <a:t>Self Service</a:t>
                  </a:r>
                </a:p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Variaciones por canastas</a:t>
                  </a:r>
                  <a:endParaRPr lang="es-AR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CBF1F7B3-2070-4AA9-A021-950EAB74F393}"/>
                </a:ext>
              </a:extLst>
            </p:cNvPr>
            <p:cNvGrpSpPr/>
            <p:nvPr/>
          </p:nvGrpSpPr>
          <p:grpSpPr>
            <a:xfrm>
              <a:off x="5364088" y="2207920"/>
              <a:ext cx="1296144" cy="1221079"/>
              <a:chOff x="747239" y="1021018"/>
              <a:chExt cx="1271016" cy="1271016"/>
            </a:xfrm>
            <a:solidFill>
              <a:srgbClr val="FF6600"/>
            </a:solidFill>
          </p:grpSpPr>
          <p:sp>
            <p:nvSpPr>
              <p:cNvPr id="34" name="Oval 25">
                <a:extLst>
                  <a:ext uri="{FF2B5EF4-FFF2-40B4-BE49-F238E27FC236}">
                    <a16:creationId xmlns:a16="http://schemas.microsoft.com/office/drawing/2014/main" id="{DAE26970-D442-411E-B696-5FDA01802A86}"/>
                  </a:ext>
                </a:extLst>
              </p:cNvPr>
              <p:cNvSpPr/>
              <p:nvPr/>
            </p:nvSpPr>
            <p:spPr>
              <a:xfrm>
                <a:off x="747239" y="1021018"/>
                <a:ext cx="1271016" cy="127101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26" descr="Retail_CPG.emf">
                <a:extLst>
                  <a:ext uri="{FF2B5EF4-FFF2-40B4-BE49-F238E27FC236}">
                    <a16:creationId xmlns:a16="http://schemas.microsoft.com/office/drawing/2014/main" id="{98D88D82-BC83-44A8-9D2F-6E8833DCF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55601" y="1309054"/>
                <a:ext cx="799662" cy="694944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B75958DF-8875-4C26-B350-4DAADD7D7917}"/>
              </a:ext>
            </a:extLst>
          </p:cNvPr>
          <p:cNvGrpSpPr/>
          <p:nvPr/>
        </p:nvGrpSpPr>
        <p:grpSpPr>
          <a:xfrm>
            <a:off x="6886609" y="1268760"/>
            <a:ext cx="2103066" cy="4104367"/>
            <a:chOff x="7021368" y="1268760"/>
            <a:chExt cx="2103066" cy="4104367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4148E60F-F710-457A-8FF9-F2A36D9708AB}"/>
                </a:ext>
              </a:extLst>
            </p:cNvPr>
            <p:cNvGrpSpPr/>
            <p:nvPr/>
          </p:nvGrpSpPr>
          <p:grpSpPr>
            <a:xfrm>
              <a:off x="7021368" y="1268760"/>
              <a:ext cx="2103066" cy="4104367"/>
              <a:chOff x="283294" y="1310852"/>
              <a:chExt cx="2103066" cy="4104367"/>
            </a:xfrm>
          </p:grpSpPr>
          <p:sp>
            <p:nvSpPr>
              <p:cNvPr id="37" name="9 Rectángulo">
                <a:extLst>
                  <a:ext uri="{FF2B5EF4-FFF2-40B4-BE49-F238E27FC236}">
                    <a16:creationId xmlns:a16="http://schemas.microsoft.com/office/drawing/2014/main" id="{870CFC80-323B-449B-9B95-05EB4A99B69D}"/>
                  </a:ext>
                </a:extLst>
              </p:cNvPr>
              <p:cNvSpPr/>
              <p:nvPr/>
            </p:nvSpPr>
            <p:spPr>
              <a:xfrm>
                <a:off x="324004" y="1971804"/>
                <a:ext cx="2062356" cy="344341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11 CuadroTexto">
                <a:extLst>
                  <a:ext uri="{FF2B5EF4-FFF2-40B4-BE49-F238E27FC236}">
                    <a16:creationId xmlns:a16="http://schemas.microsoft.com/office/drawing/2014/main" id="{61080A8C-C022-4012-81A6-CDE02008D078}"/>
                  </a:ext>
                </a:extLst>
              </p:cNvPr>
              <p:cNvSpPr txBox="1"/>
              <p:nvPr/>
            </p:nvSpPr>
            <p:spPr>
              <a:xfrm>
                <a:off x="283294" y="1310852"/>
                <a:ext cx="86401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v"/>
                </a:pPr>
                <a:r>
                  <a:rPr lang="es-AR" sz="48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  <p:grpSp>
            <p:nvGrpSpPr>
              <p:cNvPr id="39" name="21 Grupo">
                <a:extLst>
                  <a:ext uri="{FF2B5EF4-FFF2-40B4-BE49-F238E27FC236}">
                    <a16:creationId xmlns:a16="http://schemas.microsoft.com/office/drawing/2014/main" id="{F0B91B68-CCEA-45DD-838F-4B691815D0F7}"/>
                  </a:ext>
                </a:extLst>
              </p:cNvPr>
              <p:cNvGrpSpPr/>
              <p:nvPr/>
            </p:nvGrpSpPr>
            <p:grpSpPr>
              <a:xfrm>
                <a:off x="324004" y="3623057"/>
                <a:ext cx="2062356" cy="1792161"/>
                <a:chOff x="324004" y="4098540"/>
                <a:chExt cx="2062356" cy="2067310"/>
              </a:xfrm>
            </p:grpSpPr>
            <p:sp>
              <p:nvSpPr>
                <p:cNvPr id="40" name="22 Rectángulo">
                  <a:extLst>
                    <a:ext uri="{FF2B5EF4-FFF2-40B4-BE49-F238E27FC236}">
                      <a16:creationId xmlns:a16="http://schemas.microsoft.com/office/drawing/2014/main" id="{AA88D8F2-BD2D-4723-A19B-C27A8D9E303F}"/>
                    </a:ext>
                  </a:extLst>
                </p:cNvPr>
                <p:cNvSpPr/>
                <p:nvPr/>
              </p:nvSpPr>
              <p:spPr>
                <a:xfrm>
                  <a:off x="324004" y="4098540"/>
                  <a:ext cx="2062356" cy="2067310"/>
                </a:xfrm>
                <a:prstGeom prst="rect">
                  <a:avLst/>
                </a:prstGeom>
                <a:solidFill>
                  <a:schemeClr val="tx1">
                    <a:alpha val="48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1400"/>
                </a:p>
              </p:txBody>
            </p:sp>
            <p:sp>
              <p:nvSpPr>
                <p:cNvPr id="41" name="23 Rectángulo">
                  <a:extLst>
                    <a:ext uri="{FF2B5EF4-FFF2-40B4-BE49-F238E27FC236}">
                      <a16:creationId xmlns:a16="http://schemas.microsoft.com/office/drawing/2014/main" id="{5BE8BF05-B355-40EB-9E6B-C6B6A8A1AE93}"/>
                    </a:ext>
                  </a:extLst>
                </p:cNvPr>
                <p:cNvSpPr/>
                <p:nvPr/>
              </p:nvSpPr>
              <p:spPr>
                <a:xfrm>
                  <a:off x="358841" y="4137647"/>
                  <a:ext cx="1980912" cy="17041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AR" b="1" dirty="0">
                      <a:solidFill>
                        <a:schemeClr val="bg1"/>
                      </a:solidFill>
                    </a:rPr>
                    <a:t>Ticket Data</a:t>
                  </a:r>
                </a:p>
                <a:p>
                  <a:r>
                    <a:rPr lang="en-US" b="1" dirty="0" err="1">
                      <a:solidFill>
                        <a:schemeClr val="bg1"/>
                      </a:solidFill>
                    </a:rPr>
                    <a:t>Transacciones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Ticket Size</a:t>
                  </a:r>
                </a:p>
                <a:p>
                  <a:r>
                    <a:rPr lang="en-US" b="1" dirty="0" err="1">
                      <a:solidFill>
                        <a:schemeClr val="bg1"/>
                      </a:solidFill>
                    </a:rPr>
                    <a:t>Unidades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  <a:p>
                  <a:r>
                    <a:rPr lang="en-US" b="1" dirty="0" err="1">
                      <a:solidFill>
                        <a:schemeClr val="bg1"/>
                      </a:solidFill>
                    </a:rPr>
                    <a:t>Variaciones</a:t>
                  </a:r>
                  <a:endParaRPr lang="es-AR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8A3D9CB-1965-46AC-B13C-9D0ADDDD52C4}"/>
                </a:ext>
              </a:extLst>
            </p:cNvPr>
            <p:cNvGrpSpPr/>
            <p:nvPr/>
          </p:nvGrpSpPr>
          <p:grpSpPr>
            <a:xfrm>
              <a:off x="7359340" y="2207920"/>
              <a:ext cx="1334113" cy="1221079"/>
              <a:chOff x="3417404" y="5595074"/>
              <a:chExt cx="703260" cy="732903"/>
            </a:xfrm>
          </p:grpSpPr>
          <p:sp>
            <p:nvSpPr>
              <p:cNvPr id="45" name="14 Elipse">
                <a:extLst>
                  <a:ext uri="{FF2B5EF4-FFF2-40B4-BE49-F238E27FC236}">
                    <a16:creationId xmlns:a16="http://schemas.microsoft.com/office/drawing/2014/main" id="{55AD0278-210D-4683-BF25-39EFE9CC0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17404" y="5595074"/>
                <a:ext cx="703260" cy="732903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050" dirty="0"/>
              </a:p>
            </p:txBody>
          </p:sp>
          <p:pic>
            <p:nvPicPr>
              <p:cNvPr id="46" name="Picture 4">
                <a:extLst>
                  <a:ext uri="{FF2B5EF4-FFF2-40B4-BE49-F238E27FC236}">
                    <a16:creationId xmlns:a16="http://schemas.microsoft.com/office/drawing/2014/main" id="{EEE8A9ED-B381-41F8-AA5A-96D689AB0E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1324" y="5710438"/>
                <a:ext cx="452617" cy="471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3EADEF0-B6F2-4327-82B2-96109A48060D}"/>
              </a:ext>
            </a:extLst>
          </p:cNvPr>
          <p:cNvSpPr txBox="1"/>
          <p:nvPr/>
        </p:nvSpPr>
        <p:spPr>
          <a:xfrm>
            <a:off x="167856" y="172715"/>
            <a:ext cx="429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Canastas de consumo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6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WebJudy\Scentia 2015\ppt Mayo 2017\jpg\Seccion_Titulo-05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472" cy="68580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907704" y="2420890"/>
            <a:ext cx="7175552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36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Tendencias Self Service Total </a:t>
            </a:r>
          </a:p>
          <a:p>
            <a:pPr lvl="0">
              <a:spcBef>
                <a:spcPct val="0"/>
              </a:spcBef>
              <a:defRPr/>
            </a:pPr>
            <a:r>
              <a:rPr lang="es-AR" sz="24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(Cadenas + Independientes)</a:t>
            </a:r>
            <a:endParaRPr lang="es-ES" sz="2800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660232" y="6165304"/>
            <a:ext cx="2423024" cy="491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2600" b="1" dirty="0">
                <a:solidFill>
                  <a:srgbClr val="06BFFF"/>
                </a:solidFill>
                <a:latin typeface="+mj-lt"/>
                <a:ea typeface="+mj-ea"/>
                <a:cs typeface="Arial" pitchFamily="34" charset="0"/>
              </a:rPr>
              <a:t>Enero 2019</a:t>
            </a:r>
            <a:endParaRPr lang="es-ES" sz="2600" b="1" dirty="0">
              <a:solidFill>
                <a:srgbClr val="06BFFF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357422" y="3501010"/>
            <a:ext cx="6357982" cy="19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4200" y="2"/>
            <a:ext cx="8858280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A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AR" sz="2800" dirty="0"/>
              <a:t>Tendencia Mensual –  SELF SERVICE - Enero 2019</a:t>
            </a:r>
            <a:endParaRPr lang="es-ES" sz="2800" dirty="0"/>
          </a:p>
        </p:txBody>
      </p:sp>
      <p:sp>
        <p:nvSpPr>
          <p:cNvPr id="8" name="TextBox 48"/>
          <p:cNvSpPr txBox="1"/>
          <p:nvPr/>
        </p:nvSpPr>
        <p:spPr>
          <a:xfrm>
            <a:off x="3890165" y="6612865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FUENTES: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UNIVERSO 21800 PDV – CANASTAS DE CONSUMO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MASIVO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– TICKET DATA ENE 2019– SCENTIA</a:t>
            </a:r>
          </a:p>
        </p:txBody>
      </p:sp>
      <p:sp>
        <p:nvSpPr>
          <p:cNvPr id="10" name="Rounded Rectangle 46"/>
          <p:cNvSpPr/>
          <p:nvPr/>
        </p:nvSpPr>
        <p:spPr>
          <a:xfrm>
            <a:off x="60090" y="1797153"/>
            <a:ext cx="3422184" cy="360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200" b="1" dirty="0"/>
              <a:t>VAR VOLUMEN – ENERO 2018 A ENERO 2019</a:t>
            </a:r>
          </a:p>
        </p:txBody>
      </p:sp>
      <p:graphicFrame>
        <p:nvGraphicFramePr>
          <p:cNvPr id="12" name="Chart 10">
            <a:extLst>
              <a:ext uri="{FF2B5EF4-FFF2-40B4-BE49-F238E27FC236}">
                <a16:creationId xmlns:a16="http://schemas.microsoft.com/office/drawing/2014/main" id="{170D8D46-2F34-4C5A-AC84-C1AAF2D19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429449"/>
              </p:ext>
            </p:extLst>
          </p:nvPr>
        </p:nvGraphicFramePr>
        <p:xfrm>
          <a:off x="5004048" y="704147"/>
          <a:ext cx="4097214" cy="132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ounded Rectangle 46">
            <a:extLst>
              <a:ext uri="{FF2B5EF4-FFF2-40B4-BE49-F238E27FC236}">
                <a16:creationId xmlns:a16="http://schemas.microsoft.com/office/drawing/2014/main" id="{5D5DC02F-9D6C-483F-A71A-B5A0894F4171}"/>
              </a:ext>
            </a:extLst>
          </p:cNvPr>
          <p:cNvSpPr/>
          <p:nvPr/>
        </p:nvSpPr>
        <p:spPr>
          <a:xfrm>
            <a:off x="3604669" y="1116644"/>
            <a:ext cx="1934662" cy="40261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/>
              <a:t>VAR VOLUMEN </a:t>
            </a:r>
          </a:p>
          <a:p>
            <a:pPr algn="ctr"/>
            <a:r>
              <a:rPr lang="es-AR" sz="1100" b="1" dirty="0"/>
              <a:t> EVOLUCION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77A6480-BA0F-410C-8F54-F45B9E0DC0F5}"/>
              </a:ext>
            </a:extLst>
          </p:cNvPr>
          <p:cNvGrpSpPr/>
          <p:nvPr/>
        </p:nvGrpSpPr>
        <p:grpSpPr>
          <a:xfrm>
            <a:off x="38068" y="549082"/>
            <a:ext cx="602615" cy="599826"/>
            <a:chOff x="-1780607" y="3189214"/>
            <a:chExt cx="700867" cy="730409"/>
          </a:xfrm>
        </p:grpSpPr>
        <p:sp>
          <p:nvSpPr>
            <p:cNvPr id="16" name="12 Elipse">
              <a:extLst>
                <a:ext uri="{FF2B5EF4-FFF2-40B4-BE49-F238E27FC236}">
                  <a16:creationId xmlns:a16="http://schemas.microsoft.com/office/drawing/2014/main" id="{3A9ACC7A-4084-4439-8688-658BBB2E4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0607" y="3189214"/>
              <a:ext cx="700867" cy="730409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 dirty="0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D2C0B50A-2652-4038-BCD0-9275F2EC4E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13305" r="14507" b="13274"/>
            <a:stretch/>
          </p:blipFill>
          <p:spPr bwMode="auto">
            <a:xfrm>
              <a:off x="-1655601" y="3290924"/>
              <a:ext cx="467738" cy="487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48">
            <a:extLst>
              <a:ext uri="{FF2B5EF4-FFF2-40B4-BE49-F238E27FC236}">
                <a16:creationId xmlns:a16="http://schemas.microsoft.com/office/drawing/2014/main" id="{B53B20DF-CEA1-49CB-A9A0-C380309D6158}"/>
              </a:ext>
            </a:extLst>
          </p:cNvPr>
          <p:cNvSpPr txBox="1"/>
          <p:nvPr/>
        </p:nvSpPr>
        <p:spPr>
          <a:xfrm>
            <a:off x="2555776" y="6612865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Copyright © 2019 Scentia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836936-9127-43A0-B60E-8CE131BE8701}"/>
              </a:ext>
            </a:extLst>
          </p:cNvPr>
          <p:cNvSpPr txBox="1"/>
          <p:nvPr/>
        </p:nvSpPr>
        <p:spPr>
          <a:xfrm>
            <a:off x="686982" y="646950"/>
            <a:ext cx="315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rgbClr val="00B0F0"/>
                </a:solidFill>
              </a:rPr>
              <a:t>Consumo principal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163664C-2CDB-42F1-96C9-D7878000AD7E}"/>
              </a:ext>
            </a:extLst>
          </p:cNvPr>
          <p:cNvGrpSpPr/>
          <p:nvPr/>
        </p:nvGrpSpPr>
        <p:grpSpPr>
          <a:xfrm>
            <a:off x="59432" y="2313015"/>
            <a:ext cx="9084568" cy="3863715"/>
            <a:chOff x="70679" y="2463847"/>
            <a:chExt cx="9073320" cy="3863715"/>
          </a:xfrm>
        </p:grpSpPr>
        <p:grpSp>
          <p:nvGrpSpPr>
            <p:cNvPr id="15" name="82 Grupo">
              <a:extLst>
                <a:ext uri="{FF2B5EF4-FFF2-40B4-BE49-F238E27FC236}">
                  <a16:creationId xmlns:a16="http://schemas.microsoft.com/office/drawing/2014/main" id="{859A31CF-E41F-4E16-AEB6-647A59AE0F26}"/>
                </a:ext>
              </a:extLst>
            </p:cNvPr>
            <p:cNvGrpSpPr/>
            <p:nvPr/>
          </p:nvGrpSpPr>
          <p:grpSpPr>
            <a:xfrm>
              <a:off x="70679" y="3104959"/>
              <a:ext cx="1428628" cy="3033756"/>
              <a:chOff x="-4167188" y="700088"/>
              <a:chExt cx="2730500" cy="5453062"/>
            </a:xfrm>
            <a:solidFill>
              <a:srgbClr val="FFFFFF">
                <a:lumMod val="75000"/>
              </a:srgbClr>
            </a:solidFill>
          </p:grpSpPr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27220D11-6C3B-4E5A-81BF-086CC16F8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67188" y="4017963"/>
                <a:ext cx="1184275" cy="1673225"/>
              </a:xfrm>
              <a:custGeom>
                <a:avLst/>
                <a:gdLst>
                  <a:gd name="T0" fmla="*/ 0 w 316"/>
                  <a:gd name="T1" fmla="*/ 32 h 446"/>
                  <a:gd name="T2" fmla="*/ 24 w 316"/>
                  <a:gd name="T3" fmla="*/ 57 h 446"/>
                  <a:gd name="T4" fmla="*/ 24 w 316"/>
                  <a:gd name="T5" fmla="*/ 323 h 446"/>
                  <a:gd name="T6" fmla="*/ 9 w 316"/>
                  <a:gd name="T7" fmla="*/ 323 h 446"/>
                  <a:gd name="T8" fmla="*/ 9 w 316"/>
                  <a:gd name="T9" fmla="*/ 376 h 446"/>
                  <a:gd name="T10" fmla="*/ 79 w 316"/>
                  <a:gd name="T11" fmla="*/ 446 h 446"/>
                  <a:gd name="T12" fmla="*/ 156 w 316"/>
                  <a:gd name="T13" fmla="*/ 446 h 446"/>
                  <a:gd name="T14" fmla="*/ 156 w 316"/>
                  <a:gd name="T15" fmla="*/ 373 h 446"/>
                  <a:gd name="T16" fmla="*/ 196 w 316"/>
                  <a:gd name="T17" fmla="*/ 350 h 446"/>
                  <a:gd name="T18" fmla="*/ 196 w 316"/>
                  <a:gd name="T19" fmla="*/ 307 h 446"/>
                  <a:gd name="T20" fmla="*/ 239 w 316"/>
                  <a:gd name="T21" fmla="*/ 264 h 446"/>
                  <a:gd name="T22" fmla="*/ 239 w 316"/>
                  <a:gd name="T23" fmla="*/ 225 h 446"/>
                  <a:gd name="T24" fmla="*/ 181 w 316"/>
                  <a:gd name="T25" fmla="*/ 183 h 446"/>
                  <a:gd name="T26" fmla="*/ 239 w 316"/>
                  <a:gd name="T27" fmla="*/ 134 h 446"/>
                  <a:gd name="T28" fmla="*/ 276 w 316"/>
                  <a:gd name="T29" fmla="*/ 47 h 446"/>
                  <a:gd name="T30" fmla="*/ 263 w 316"/>
                  <a:gd name="T31" fmla="*/ 33 h 446"/>
                  <a:gd name="T32" fmla="*/ 281 w 316"/>
                  <a:gd name="T33" fmla="*/ 33 h 446"/>
                  <a:gd name="T34" fmla="*/ 286 w 316"/>
                  <a:gd name="T35" fmla="*/ 46 h 446"/>
                  <a:gd name="T36" fmla="*/ 316 w 316"/>
                  <a:gd name="T37" fmla="*/ 28 h 446"/>
                  <a:gd name="T38" fmla="*/ 304 w 316"/>
                  <a:gd name="T39" fmla="*/ 6 h 446"/>
                  <a:gd name="T40" fmla="*/ 286 w 316"/>
                  <a:gd name="T41" fmla="*/ 24 h 446"/>
                  <a:gd name="T42" fmla="*/ 276 w 316"/>
                  <a:gd name="T43" fmla="*/ 15 h 446"/>
                  <a:gd name="T44" fmla="*/ 276 w 316"/>
                  <a:gd name="T45" fmla="*/ 0 h 446"/>
                  <a:gd name="T46" fmla="*/ 3 w 316"/>
                  <a:gd name="T47" fmla="*/ 0 h 446"/>
                  <a:gd name="T48" fmla="*/ 0 w 316"/>
                  <a:gd name="T49" fmla="*/ 32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6" h="446">
                    <a:moveTo>
                      <a:pt x="0" y="32"/>
                    </a:move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323"/>
                      <a:pt x="24" y="323"/>
                      <a:pt x="24" y="323"/>
                    </a:cubicBezTo>
                    <a:cubicBezTo>
                      <a:pt x="9" y="323"/>
                      <a:pt x="9" y="323"/>
                      <a:pt x="9" y="323"/>
                    </a:cubicBezTo>
                    <a:cubicBezTo>
                      <a:pt x="9" y="376"/>
                      <a:pt x="9" y="376"/>
                      <a:pt x="9" y="376"/>
                    </a:cubicBezTo>
                    <a:cubicBezTo>
                      <a:pt x="79" y="446"/>
                      <a:pt x="79" y="446"/>
                      <a:pt x="79" y="446"/>
                    </a:cubicBezTo>
                    <a:cubicBezTo>
                      <a:pt x="156" y="446"/>
                      <a:pt x="156" y="446"/>
                      <a:pt x="156" y="446"/>
                    </a:cubicBezTo>
                    <a:cubicBezTo>
                      <a:pt x="156" y="373"/>
                      <a:pt x="156" y="373"/>
                      <a:pt x="156" y="373"/>
                    </a:cubicBezTo>
                    <a:cubicBezTo>
                      <a:pt x="196" y="350"/>
                      <a:pt x="196" y="350"/>
                      <a:pt x="196" y="350"/>
                    </a:cubicBezTo>
                    <a:cubicBezTo>
                      <a:pt x="196" y="307"/>
                      <a:pt x="196" y="307"/>
                      <a:pt x="196" y="307"/>
                    </a:cubicBezTo>
                    <a:cubicBezTo>
                      <a:pt x="239" y="264"/>
                      <a:pt x="239" y="264"/>
                      <a:pt x="239" y="264"/>
                    </a:cubicBezTo>
                    <a:cubicBezTo>
                      <a:pt x="239" y="225"/>
                      <a:pt x="239" y="225"/>
                      <a:pt x="239" y="225"/>
                    </a:cubicBezTo>
                    <a:cubicBezTo>
                      <a:pt x="239" y="225"/>
                      <a:pt x="181" y="229"/>
                      <a:pt x="181" y="183"/>
                    </a:cubicBezTo>
                    <a:cubicBezTo>
                      <a:pt x="181" y="137"/>
                      <a:pt x="239" y="134"/>
                      <a:pt x="239" y="134"/>
                    </a:cubicBezTo>
                    <a:cubicBezTo>
                      <a:pt x="276" y="47"/>
                      <a:pt x="276" y="47"/>
                      <a:pt x="276" y="47"/>
                    </a:cubicBezTo>
                    <a:cubicBezTo>
                      <a:pt x="263" y="33"/>
                      <a:pt x="263" y="33"/>
                      <a:pt x="263" y="33"/>
                    </a:cubicBezTo>
                    <a:cubicBezTo>
                      <a:pt x="281" y="33"/>
                      <a:pt x="281" y="33"/>
                      <a:pt x="281" y="33"/>
                    </a:cubicBezTo>
                    <a:cubicBezTo>
                      <a:pt x="286" y="46"/>
                      <a:pt x="286" y="46"/>
                      <a:pt x="286" y="46"/>
                    </a:cubicBezTo>
                    <a:cubicBezTo>
                      <a:pt x="316" y="28"/>
                      <a:pt x="316" y="28"/>
                      <a:pt x="316" y="28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286" y="24"/>
                      <a:pt x="286" y="24"/>
                      <a:pt x="286" y="24"/>
                    </a:cubicBezTo>
                    <a:cubicBezTo>
                      <a:pt x="276" y="15"/>
                      <a:pt x="276" y="15"/>
                      <a:pt x="276" y="15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D5E24E93-D1E3-445B-BAB0-2D9C01F5A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89263" y="823913"/>
                <a:ext cx="1552575" cy="1943100"/>
              </a:xfrm>
              <a:custGeom>
                <a:avLst/>
                <a:gdLst>
                  <a:gd name="T0" fmla="*/ 405 w 414"/>
                  <a:gd name="T1" fmla="*/ 143 h 518"/>
                  <a:gd name="T2" fmla="*/ 376 w 414"/>
                  <a:gd name="T3" fmla="*/ 143 h 518"/>
                  <a:gd name="T4" fmla="*/ 315 w 414"/>
                  <a:gd name="T5" fmla="*/ 222 h 518"/>
                  <a:gd name="T6" fmla="*/ 201 w 414"/>
                  <a:gd name="T7" fmla="*/ 203 h 518"/>
                  <a:gd name="T8" fmla="*/ 256 w 414"/>
                  <a:gd name="T9" fmla="*/ 132 h 518"/>
                  <a:gd name="T10" fmla="*/ 239 w 414"/>
                  <a:gd name="T11" fmla="*/ 110 h 518"/>
                  <a:gd name="T12" fmla="*/ 128 w 414"/>
                  <a:gd name="T13" fmla="*/ 61 h 518"/>
                  <a:gd name="T14" fmla="*/ 114 w 414"/>
                  <a:gd name="T15" fmla="*/ 61 h 518"/>
                  <a:gd name="T16" fmla="*/ 49 w 414"/>
                  <a:gd name="T17" fmla="*/ 0 h 518"/>
                  <a:gd name="T18" fmla="*/ 49 w 414"/>
                  <a:gd name="T19" fmla="*/ 87 h 518"/>
                  <a:gd name="T20" fmla="*/ 0 w 414"/>
                  <a:gd name="T21" fmla="*/ 143 h 518"/>
                  <a:gd name="T22" fmla="*/ 73 w 414"/>
                  <a:gd name="T23" fmla="*/ 143 h 518"/>
                  <a:gd name="T24" fmla="*/ 74 w 414"/>
                  <a:gd name="T25" fmla="*/ 247 h 518"/>
                  <a:gd name="T26" fmla="*/ 53 w 414"/>
                  <a:gd name="T27" fmla="*/ 342 h 518"/>
                  <a:gd name="T28" fmla="*/ 70 w 414"/>
                  <a:gd name="T29" fmla="*/ 366 h 518"/>
                  <a:gd name="T30" fmla="*/ 53 w 414"/>
                  <a:gd name="T31" fmla="*/ 403 h 518"/>
                  <a:gd name="T32" fmla="*/ 58 w 414"/>
                  <a:gd name="T33" fmla="*/ 413 h 518"/>
                  <a:gd name="T34" fmla="*/ 52 w 414"/>
                  <a:gd name="T35" fmla="*/ 421 h 518"/>
                  <a:gd name="T36" fmla="*/ 64 w 414"/>
                  <a:gd name="T37" fmla="*/ 442 h 518"/>
                  <a:gd name="T38" fmla="*/ 66 w 414"/>
                  <a:gd name="T39" fmla="*/ 470 h 518"/>
                  <a:gd name="T40" fmla="*/ 55 w 414"/>
                  <a:gd name="T41" fmla="*/ 474 h 518"/>
                  <a:gd name="T42" fmla="*/ 26 w 414"/>
                  <a:gd name="T43" fmla="*/ 518 h 518"/>
                  <a:gd name="T44" fmla="*/ 67 w 414"/>
                  <a:gd name="T45" fmla="*/ 518 h 518"/>
                  <a:gd name="T46" fmla="*/ 101 w 414"/>
                  <a:gd name="T47" fmla="*/ 484 h 518"/>
                  <a:gd name="T48" fmla="*/ 113 w 414"/>
                  <a:gd name="T49" fmla="*/ 487 h 518"/>
                  <a:gd name="T50" fmla="*/ 123 w 414"/>
                  <a:gd name="T51" fmla="*/ 475 h 518"/>
                  <a:gd name="T52" fmla="*/ 153 w 414"/>
                  <a:gd name="T53" fmla="*/ 497 h 518"/>
                  <a:gd name="T54" fmla="*/ 193 w 414"/>
                  <a:gd name="T55" fmla="*/ 506 h 518"/>
                  <a:gd name="T56" fmla="*/ 235 w 414"/>
                  <a:gd name="T57" fmla="*/ 343 h 518"/>
                  <a:gd name="T58" fmla="*/ 349 w 414"/>
                  <a:gd name="T59" fmla="*/ 243 h 518"/>
                  <a:gd name="T60" fmla="*/ 376 w 414"/>
                  <a:gd name="T61" fmla="*/ 243 h 518"/>
                  <a:gd name="T62" fmla="*/ 414 w 414"/>
                  <a:gd name="T63" fmla="*/ 180 h 518"/>
                  <a:gd name="T64" fmla="*/ 405 w 414"/>
                  <a:gd name="T65" fmla="*/ 14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4" h="518">
                    <a:moveTo>
                      <a:pt x="405" y="143"/>
                    </a:moveTo>
                    <a:cubicBezTo>
                      <a:pt x="376" y="143"/>
                      <a:pt x="376" y="143"/>
                      <a:pt x="376" y="143"/>
                    </a:cubicBezTo>
                    <a:cubicBezTo>
                      <a:pt x="370" y="175"/>
                      <a:pt x="334" y="216"/>
                      <a:pt x="315" y="222"/>
                    </a:cubicBezTo>
                    <a:cubicBezTo>
                      <a:pt x="295" y="229"/>
                      <a:pt x="201" y="203"/>
                      <a:pt x="201" y="203"/>
                    </a:cubicBezTo>
                    <a:cubicBezTo>
                      <a:pt x="256" y="132"/>
                      <a:pt x="256" y="132"/>
                      <a:pt x="256" y="132"/>
                    </a:cubicBezTo>
                    <a:cubicBezTo>
                      <a:pt x="239" y="110"/>
                      <a:pt x="239" y="110"/>
                      <a:pt x="239" y="11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53" y="342"/>
                      <a:pt x="53" y="342"/>
                      <a:pt x="53" y="342"/>
                    </a:cubicBezTo>
                    <a:cubicBezTo>
                      <a:pt x="70" y="366"/>
                      <a:pt x="70" y="366"/>
                      <a:pt x="70" y="366"/>
                    </a:cubicBezTo>
                    <a:cubicBezTo>
                      <a:pt x="53" y="403"/>
                      <a:pt x="53" y="403"/>
                      <a:pt x="53" y="403"/>
                    </a:cubicBezTo>
                    <a:cubicBezTo>
                      <a:pt x="58" y="413"/>
                      <a:pt x="58" y="413"/>
                      <a:pt x="58" y="413"/>
                    </a:cubicBezTo>
                    <a:cubicBezTo>
                      <a:pt x="52" y="421"/>
                      <a:pt x="52" y="421"/>
                      <a:pt x="52" y="421"/>
                    </a:cubicBezTo>
                    <a:cubicBezTo>
                      <a:pt x="64" y="442"/>
                      <a:pt x="64" y="442"/>
                      <a:pt x="64" y="442"/>
                    </a:cubicBezTo>
                    <a:cubicBezTo>
                      <a:pt x="66" y="470"/>
                      <a:pt x="66" y="470"/>
                      <a:pt x="66" y="470"/>
                    </a:cubicBezTo>
                    <a:cubicBezTo>
                      <a:pt x="55" y="474"/>
                      <a:pt x="55" y="474"/>
                      <a:pt x="55" y="474"/>
                    </a:cubicBezTo>
                    <a:cubicBezTo>
                      <a:pt x="26" y="518"/>
                      <a:pt x="26" y="518"/>
                      <a:pt x="26" y="518"/>
                    </a:cubicBezTo>
                    <a:cubicBezTo>
                      <a:pt x="67" y="518"/>
                      <a:pt x="67" y="518"/>
                      <a:pt x="67" y="518"/>
                    </a:cubicBezTo>
                    <a:cubicBezTo>
                      <a:pt x="101" y="484"/>
                      <a:pt x="101" y="484"/>
                      <a:pt x="101" y="484"/>
                    </a:cubicBezTo>
                    <a:cubicBezTo>
                      <a:pt x="113" y="487"/>
                      <a:pt x="113" y="487"/>
                      <a:pt x="113" y="487"/>
                    </a:cubicBezTo>
                    <a:cubicBezTo>
                      <a:pt x="123" y="475"/>
                      <a:pt x="123" y="475"/>
                      <a:pt x="123" y="475"/>
                    </a:cubicBezTo>
                    <a:cubicBezTo>
                      <a:pt x="153" y="497"/>
                      <a:pt x="153" y="497"/>
                      <a:pt x="153" y="497"/>
                    </a:cubicBezTo>
                    <a:cubicBezTo>
                      <a:pt x="193" y="506"/>
                      <a:pt x="193" y="506"/>
                      <a:pt x="193" y="506"/>
                    </a:cubicBezTo>
                    <a:cubicBezTo>
                      <a:pt x="235" y="343"/>
                      <a:pt x="235" y="343"/>
                      <a:pt x="235" y="343"/>
                    </a:cubicBezTo>
                    <a:cubicBezTo>
                      <a:pt x="349" y="243"/>
                      <a:pt x="349" y="243"/>
                      <a:pt x="349" y="243"/>
                    </a:cubicBezTo>
                    <a:cubicBezTo>
                      <a:pt x="376" y="243"/>
                      <a:pt x="376" y="243"/>
                      <a:pt x="376" y="243"/>
                    </a:cubicBezTo>
                    <a:cubicBezTo>
                      <a:pt x="414" y="180"/>
                      <a:pt x="414" y="180"/>
                      <a:pt x="414" y="180"/>
                    </a:cubicBezTo>
                    <a:lnTo>
                      <a:pt x="405" y="143"/>
                    </a:lnTo>
                    <a:close/>
                  </a:path>
                </a:pathLst>
              </a:custGeom>
              <a:grpFill/>
              <a:ln w="9525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45E4F3A7-A971-4A5C-954A-B573CB9FC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44888" y="5762625"/>
                <a:ext cx="398463" cy="390525"/>
              </a:xfrm>
              <a:custGeom>
                <a:avLst/>
                <a:gdLst>
                  <a:gd name="T0" fmla="*/ 0 w 251"/>
                  <a:gd name="T1" fmla="*/ 0 h 246"/>
                  <a:gd name="T2" fmla="*/ 0 w 251"/>
                  <a:gd name="T3" fmla="*/ 231 h 246"/>
                  <a:gd name="T4" fmla="*/ 85 w 251"/>
                  <a:gd name="T5" fmla="*/ 217 h 246"/>
                  <a:gd name="T6" fmla="*/ 203 w 251"/>
                  <a:gd name="T7" fmla="*/ 246 h 246"/>
                  <a:gd name="T8" fmla="*/ 243 w 251"/>
                  <a:gd name="T9" fmla="*/ 227 h 246"/>
                  <a:gd name="T10" fmla="*/ 251 w 251"/>
                  <a:gd name="T11" fmla="*/ 194 h 246"/>
                  <a:gd name="T12" fmla="*/ 208 w 251"/>
                  <a:gd name="T13" fmla="*/ 194 h 246"/>
                  <a:gd name="T14" fmla="*/ 92 w 251"/>
                  <a:gd name="T15" fmla="*/ 130 h 246"/>
                  <a:gd name="T16" fmla="*/ 50 w 251"/>
                  <a:gd name="T17" fmla="*/ 71 h 246"/>
                  <a:gd name="T18" fmla="*/ 28 w 251"/>
                  <a:gd name="T19" fmla="*/ 68 h 246"/>
                  <a:gd name="T20" fmla="*/ 26 w 251"/>
                  <a:gd name="T21" fmla="*/ 52 h 246"/>
                  <a:gd name="T22" fmla="*/ 47 w 251"/>
                  <a:gd name="T23" fmla="*/ 47 h 246"/>
                  <a:gd name="T24" fmla="*/ 0 w 251"/>
                  <a:gd name="T2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1" h="246">
                    <a:moveTo>
                      <a:pt x="0" y="0"/>
                    </a:moveTo>
                    <a:lnTo>
                      <a:pt x="0" y="231"/>
                    </a:lnTo>
                    <a:lnTo>
                      <a:pt x="85" y="217"/>
                    </a:lnTo>
                    <a:lnTo>
                      <a:pt x="203" y="246"/>
                    </a:lnTo>
                    <a:lnTo>
                      <a:pt x="243" y="227"/>
                    </a:lnTo>
                    <a:lnTo>
                      <a:pt x="251" y="194"/>
                    </a:lnTo>
                    <a:lnTo>
                      <a:pt x="208" y="194"/>
                    </a:lnTo>
                    <a:lnTo>
                      <a:pt x="92" y="130"/>
                    </a:lnTo>
                    <a:lnTo>
                      <a:pt x="50" y="71"/>
                    </a:lnTo>
                    <a:lnTo>
                      <a:pt x="28" y="68"/>
                    </a:lnTo>
                    <a:lnTo>
                      <a:pt x="26" y="52"/>
                    </a:lnTo>
                    <a:lnTo>
                      <a:pt x="47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E3CAE9E8-AF21-4B26-A711-AEBEC8F2B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3088" y="6046788"/>
                <a:ext cx="104775" cy="52387"/>
              </a:xfrm>
              <a:custGeom>
                <a:avLst/>
                <a:gdLst>
                  <a:gd name="T0" fmla="*/ 0 w 66"/>
                  <a:gd name="T1" fmla="*/ 15 h 33"/>
                  <a:gd name="T2" fmla="*/ 23 w 66"/>
                  <a:gd name="T3" fmla="*/ 33 h 33"/>
                  <a:gd name="T4" fmla="*/ 66 w 66"/>
                  <a:gd name="T5" fmla="*/ 0 h 33"/>
                  <a:gd name="T6" fmla="*/ 0 w 66"/>
                  <a:gd name="T7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33">
                    <a:moveTo>
                      <a:pt x="0" y="15"/>
                    </a:moveTo>
                    <a:lnTo>
                      <a:pt x="23" y="33"/>
                    </a:lnTo>
                    <a:lnTo>
                      <a:pt x="66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1C301CF5-686E-4248-B2F9-3F993F58A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11451" y="5518150"/>
                <a:ext cx="220663" cy="165100"/>
              </a:xfrm>
              <a:custGeom>
                <a:avLst/>
                <a:gdLst>
                  <a:gd name="T0" fmla="*/ 80 w 139"/>
                  <a:gd name="T1" fmla="*/ 14 h 104"/>
                  <a:gd name="T2" fmla="*/ 106 w 139"/>
                  <a:gd name="T3" fmla="*/ 7 h 104"/>
                  <a:gd name="T4" fmla="*/ 139 w 139"/>
                  <a:gd name="T5" fmla="*/ 12 h 104"/>
                  <a:gd name="T6" fmla="*/ 92 w 139"/>
                  <a:gd name="T7" fmla="*/ 69 h 104"/>
                  <a:gd name="T8" fmla="*/ 44 w 139"/>
                  <a:gd name="T9" fmla="*/ 104 h 104"/>
                  <a:gd name="T10" fmla="*/ 52 w 139"/>
                  <a:gd name="T11" fmla="*/ 83 h 104"/>
                  <a:gd name="T12" fmla="*/ 7 w 139"/>
                  <a:gd name="T13" fmla="*/ 83 h 104"/>
                  <a:gd name="T14" fmla="*/ 0 w 139"/>
                  <a:gd name="T15" fmla="*/ 57 h 104"/>
                  <a:gd name="T16" fmla="*/ 44 w 139"/>
                  <a:gd name="T17" fmla="*/ 71 h 104"/>
                  <a:gd name="T18" fmla="*/ 61 w 139"/>
                  <a:gd name="T19" fmla="*/ 45 h 104"/>
                  <a:gd name="T20" fmla="*/ 61 w 139"/>
                  <a:gd name="T21" fmla="*/ 26 h 104"/>
                  <a:gd name="T22" fmla="*/ 35 w 139"/>
                  <a:gd name="T23" fmla="*/ 0 h 104"/>
                  <a:gd name="T24" fmla="*/ 80 w 139"/>
                  <a:gd name="T25" fmla="*/ 14 h 104"/>
                  <a:gd name="T26" fmla="*/ 80 w 139"/>
                  <a:gd name="T27" fmla="*/ 14 h 104"/>
                  <a:gd name="T28" fmla="*/ 80 w 139"/>
                  <a:gd name="T29" fmla="*/ 1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" h="104">
                    <a:moveTo>
                      <a:pt x="80" y="14"/>
                    </a:moveTo>
                    <a:lnTo>
                      <a:pt x="106" y="7"/>
                    </a:lnTo>
                    <a:lnTo>
                      <a:pt x="139" y="12"/>
                    </a:lnTo>
                    <a:lnTo>
                      <a:pt x="92" y="69"/>
                    </a:lnTo>
                    <a:lnTo>
                      <a:pt x="44" y="104"/>
                    </a:lnTo>
                    <a:lnTo>
                      <a:pt x="52" y="83"/>
                    </a:lnTo>
                    <a:lnTo>
                      <a:pt x="7" y="83"/>
                    </a:lnTo>
                    <a:lnTo>
                      <a:pt x="0" y="57"/>
                    </a:lnTo>
                    <a:lnTo>
                      <a:pt x="44" y="71"/>
                    </a:lnTo>
                    <a:lnTo>
                      <a:pt x="61" y="45"/>
                    </a:lnTo>
                    <a:lnTo>
                      <a:pt x="61" y="26"/>
                    </a:lnTo>
                    <a:lnTo>
                      <a:pt x="35" y="0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close/>
                  </a:path>
                </a:pathLst>
              </a:custGeom>
              <a:grpFill/>
              <a:ln w="9525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1EC9240B-9059-470E-ACD9-180C7317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84451" y="5518150"/>
                <a:ext cx="269875" cy="180975"/>
              </a:xfrm>
              <a:custGeom>
                <a:avLst/>
                <a:gdLst>
                  <a:gd name="T0" fmla="*/ 57 w 170"/>
                  <a:gd name="T1" fmla="*/ 102 h 114"/>
                  <a:gd name="T2" fmla="*/ 31 w 170"/>
                  <a:gd name="T3" fmla="*/ 111 h 114"/>
                  <a:gd name="T4" fmla="*/ 0 w 170"/>
                  <a:gd name="T5" fmla="*/ 114 h 114"/>
                  <a:gd name="T6" fmla="*/ 45 w 170"/>
                  <a:gd name="T7" fmla="*/ 59 h 114"/>
                  <a:gd name="T8" fmla="*/ 75 w 170"/>
                  <a:gd name="T9" fmla="*/ 45 h 114"/>
                  <a:gd name="T10" fmla="*/ 75 w 170"/>
                  <a:gd name="T11" fmla="*/ 3 h 114"/>
                  <a:gd name="T12" fmla="*/ 106 w 170"/>
                  <a:gd name="T13" fmla="*/ 0 h 114"/>
                  <a:gd name="T14" fmla="*/ 118 w 170"/>
                  <a:gd name="T15" fmla="*/ 29 h 114"/>
                  <a:gd name="T16" fmla="*/ 153 w 170"/>
                  <a:gd name="T17" fmla="*/ 19 h 114"/>
                  <a:gd name="T18" fmla="*/ 170 w 170"/>
                  <a:gd name="T19" fmla="*/ 52 h 114"/>
                  <a:gd name="T20" fmla="*/ 130 w 170"/>
                  <a:gd name="T21" fmla="*/ 71 h 114"/>
                  <a:gd name="T22" fmla="*/ 68 w 170"/>
                  <a:gd name="T23" fmla="*/ 66 h 114"/>
                  <a:gd name="T24" fmla="*/ 71 w 170"/>
                  <a:gd name="T25" fmla="*/ 85 h 114"/>
                  <a:gd name="T26" fmla="*/ 113 w 170"/>
                  <a:gd name="T27" fmla="*/ 97 h 114"/>
                  <a:gd name="T28" fmla="*/ 57 w 170"/>
                  <a:gd name="T29" fmla="*/ 102 h 114"/>
                  <a:gd name="T30" fmla="*/ 57 w 170"/>
                  <a:gd name="T31" fmla="*/ 102 h 114"/>
                  <a:gd name="T32" fmla="*/ 57 w 170"/>
                  <a:gd name="T33" fmla="*/ 10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14">
                    <a:moveTo>
                      <a:pt x="57" y="102"/>
                    </a:moveTo>
                    <a:lnTo>
                      <a:pt x="31" y="111"/>
                    </a:lnTo>
                    <a:lnTo>
                      <a:pt x="0" y="114"/>
                    </a:lnTo>
                    <a:lnTo>
                      <a:pt x="45" y="59"/>
                    </a:lnTo>
                    <a:lnTo>
                      <a:pt x="75" y="45"/>
                    </a:lnTo>
                    <a:lnTo>
                      <a:pt x="75" y="3"/>
                    </a:lnTo>
                    <a:lnTo>
                      <a:pt x="106" y="0"/>
                    </a:lnTo>
                    <a:lnTo>
                      <a:pt x="118" y="29"/>
                    </a:lnTo>
                    <a:lnTo>
                      <a:pt x="153" y="19"/>
                    </a:lnTo>
                    <a:lnTo>
                      <a:pt x="170" y="52"/>
                    </a:lnTo>
                    <a:lnTo>
                      <a:pt x="130" y="71"/>
                    </a:lnTo>
                    <a:lnTo>
                      <a:pt x="68" y="66"/>
                    </a:lnTo>
                    <a:lnTo>
                      <a:pt x="71" y="85"/>
                    </a:lnTo>
                    <a:lnTo>
                      <a:pt x="113" y="9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7" y="102"/>
                    </a:lnTo>
                    <a:close/>
                  </a:path>
                </a:pathLst>
              </a:custGeom>
              <a:grpFill/>
              <a:ln w="9525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20892E48-C711-4248-8913-D178E3B7D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56076" y="700088"/>
                <a:ext cx="1444625" cy="3317875"/>
              </a:xfrm>
              <a:custGeom>
                <a:avLst/>
                <a:gdLst>
                  <a:gd name="T0" fmla="*/ 737 w 910"/>
                  <a:gd name="T1" fmla="*/ 1372 h 2090"/>
                  <a:gd name="T2" fmla="*/ 572 w 910"/>
                  <a:gd name="T3" fmla="*/ 1372 h 2090"/>
                  <a:gd name="T4" fmla="*/ 572 w 910"/>
                  <a:gd name="T5" fmla="*/ 1183 h 2090"/>
                  <a:gd name="T6" fmla="*/ 591 w 910"/>
                  <a:gd name="T7" fmla="*/ 1148 h 2090"/>
                  <a:gd name="T8" fmla="*/ 598 w 910"/>
                  <a:gd name="T9" fmla="*/ 1103 h 2090"/>
                  <a:gd name="T10" fmla="*/ 569 w 910"/>
                  <a:gd name="T11" fmla="*/ 1103 h 2090"/>
                  <a:gd name="T12" fmla="*/ 553 w 910"/>
                  <a:gd name="T13" fmla="*/ 1072 h 2090"/>
                  <a:gd name="T14" fmla="*/ 510 w 910"/>
                  <a:gd name="T15" fmla="*/ 1054 h 2090"/>
                  <a:gd name="T16" fmla="*/ 513 w 910"/>
                  <a:gd name="T17" fmla="*/ 950 h 2090"/>
                  <a:gd name="T18" fmla="*/ 553 w 910"/>
                  <a:gd name="T19" fmla="*/ 872 h 2090"/>
                  <a:gd name="T20" fmla="*/ 598 w 910"/>
                  <a:gd name="T21" fmla="*/ 855 h 2090"/>
                  <a:gd name="T22" fmla="*/ 588 w 910"/>
                  <a:gd name="T23" fmla="*/ 810 h 2090"/>
                  <a:gd name="T24" fmla="*/ 643 w 910"/>
                  <a:gd name="T25" fmla="*/ 803 h 2090"/>
                  <a:gd name="T26" fmla="*/ 666 w 910"/>
                  <a:gd name="T27" fmla="*/ 817 h 2090"/>
                  <a:gd name="T28" fmla="*/ 711 w 910"/>
                  <a:gd name="T29" fmla="*/ 813 h 2090"/>
                  <a:gd name="T30" fmla="*/ 747 w 910"/>
                  <a:gd name="T31" fmla="*/ 836 h 2090"/>
                  <a:gd name="T32" fmla="*/ 784 w 910"/>
                  <a:gd name="T33" fmla="*/ 834 h 2090"/>
                  <a:gd name="T34" fmla="*/ 799 w 910"/>
                  <a:gd name="T35" fmla="*/ 857 h 2090"/>
                  <a:gd name="T36" fmla="*/ 813 w 910"/>
                  <a:gd name="T37" fmla="*/ 850 h 2090"/>
                  <a:gd name="T38" fmla="*/ 815 w 910"/>
                  <a:gd name="T39" fmla="*/ 883 h 2090"/>
                  <a:gd name="T40" fmla="*/ 860 w 910"/>
                  <a:gd name="T41" fmla="*/ 883 h 2090"/>
                  <a:gd name="T42" fmla="*/ 910 w 910"/>
                  <a:gd name="T43" fmla="*/ 661 h 2090"/>
                  <a:gd name="T44" fmla="*/ 907 w 910"/>
                  <a:gd name="T45" fmla="*/ 416 h 2090"/>
                  <a:gd name="T46" fmla="*/ 735 w 910"/>
                  <a:gd name="T47" fmla="*/ 416 h 2090"/>
                  <a:gd name="T48" fmla="*/ 851 w 910"/>
                  <a:gd name="T49" fmla="*/ 283 h 2090"/>
                  <a:gd name="T50" fmla="*/ 851 w 910"/>
                  <a:gd name="T51" fmla="*/ 78 h 2090"/>
                  <a:gd name="T52" fmla="*/ 789 w 910"/>
                  <a:gd name="T53" fmla="*/ 24 h 2090"/>
                  <a:gd name="T54" fmla="*/ 666 w 910"/>
                  <a:gd name="T55" fmla="*/ 24 h 2090"/>
                  <a:gd name="T56" fmla="*/ 628 w 910"/>
                  <a:gd name="T57" fmla="*/ 139 h 2090"/>
                  <a:gd name="T58" fmla="*/ 588 w 910"/>
                  <a:gd name="T59" fmla="*/ 38 h 2090"/>
                  <a:gd name="T60" fmla="*/ 480 w 910"/>
                  <a:gd name="T61" fmla="*/ 38 h 2090"/>
                  <a:gd name="T62" fmla="*/ 451 w 910"/>
                  <a:gd name="T63" fmla="*/ 0 h 2090"/>
                  <a:gd name="T64" fmla="*/ 397 w 910"/>
                  <a:gd name="T65" fmla="*/ 0 h 2090"/>
                  <a:gd name="T66" fmla="*/ 397 w 910"/>
                  <a:gd name="T67" fmla="*/ 26 h 2090"/>
                  <a:gd name="T68" fmla="*/ 338 w 910"/>
                  <a:gd name="T69" fmla="*/ 85 h 2090"/>
                  <a:gd name="T70" fmla="*/ 338 w 910"/>
                  <a:gd name="T71" fmla="*/ 253 h 2090"/>
                  <a:gd name="T72" fmla="*/ 227 w 910"/>
                  <a:gd name="T73" fmla="*/ 291 h 2090"/>
                  <a:gd name="T74" fmla="*/ 184 w 910"/>
                  <a:gd name="T75" fmla="*/ 333 h 2090"/>
                  <a:gd name="T76" fmla="*/ 220 w 910"/>
                  <a:gd name="T77" fmla="*/ 369 h 2090"/>
                  <a:gd name="T78" fmla="*/ 184 w 910"/>
                  <a:gd name="T79" fmla="*/ 569 h 2090"/>
                  <a:gd name="T80" fmla="*/ 12 w 910"/>
                  <a:gd name="T81" fmla="*/ 1058 h 2090"/>
                  <a:gd name="T82" fmla="*/ 116 w 910"/>
                  <a:gd name="T83" fmla="*/ 1162 h 2090"/>
                  <a:gd name="T84" fmla="*/ 116 w 910"/>
                  <a:gd name="T85" fmla="*/ 1483 h 2090"/>
                  <a:gd name="T86" fmla="*/ 57 w 910"/>
                  <a:gd name="T87" fmla="*/ 1542 h 2090"/>
                  <a:gd name="T88" fmla="*/ 0 w 910"/>
                  <a:gd name="T89" fmla="*/ 2090 h 2090"/>
                  <a:gd name="T90" fmla="*/ 645 w 910"/>
                  <a:gd name="T91" fmla="*/ 2090 h 2090"/>
                  <a:gd name="T92" fmla="*/ 645 w 910"/>
                  <a:gd name="T93" fmla="*/ 2046 h 2090"/>
                  <a:gd name="T94" fmla="*/ 598 w 910"/>
                  <a:gd name="T95" fmla="*/ 1998 h 2090"/>
                  <a:gd name="T96" fmla="*/ 598 w 910"/>
                  <a:gd name="T97" fmla="*/ 1958 h 2090"/>
                  <a:gd name="T98" fmla="*/ 747 w 910"/>
                  <a:gd name="T99" fmla="*/ 2013 h 2090"/>
                  <a:gd name="T100" fmla="*/ 801 w 910"/>
                  <a:gd name="T101" fmla="*/ 1998 h 2090"/>
                  <a:gd name="T102" fmla="*/ 737 w 910"/>
                  <a:gd name="T103" fmla="*/ 1949 h 2090"/>
                  <a:gd name="T104" fmla="*/ 737 w 910"/>
                  <a:gd name="T105" fmla="*/ 1372 h 2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0" h="2090">
                    <a:moveTo>
                      <a:pt x="737" y="1372"/>
                    </a:moveTo>
                    <a:lnTo>
                      <a:pt x="572" y="1372"/>
                    </a:lnTo>
                    <a:lnTo>
                      <a:pt x="572" y="1183"/>
                    </a:lnTo>
                    <a:lnTo>
                      <a:pt x="591" y="1148"/>
                    </a:lnTo>
                    <a:lnTo>
                      <a:pt x="598" y="1103"/>
                    </a:lnTo>
                    <a:lnTo>
                      <a:pt x="569" y="1103"/>
                    </a:lnTo>
                    <a:lnTo>
                      <a:pt x="553" y="1072"/>
                    </a:lnTo>
                    <a:lnTo>
                      <a:pt x="510" y="1054"/>
                    </a:lnTo>
                    <a:lnTo>
                      <a:pt x="513" y="950"/>
                    </a:lnTo>
                    <a:lnTo>
                      <a:pt x="553" y="872"/>
                    </a:lnTo>
                    <a:lnTo>
                      <a:pt x="598" y="855"/>
                    </a:lnTo>
                    <a:lnTo>
                      <a:pt x="588" y="810"/>
                    </a:lnTo>
                    <a:lnTo>
                      <a:pt x="643" y="803"/>
                    </a:lnTo>
                    <a:lnTo>
                      <a:pt x="666" y="817"/>
                    </a:lnTo>
                    <a:lnTo>
                      <a:pt x="711" y="813"/>
                    </a:lnTo>
                    <a:lnTo>
                      <a:pt x="747" y="836"/>
                    </a:lnTo>
                    <a:lnTo>
                      <a:pt x="784" y="834"/>
                    </a:lnTo>
                    <a:lnTo>
                      <a:pt x="799" y="857"/>
                    </a:lnTo>
                    <a:lnTo>
                      <a:pt x="813" y="850"/>
                    </a:lnTo>
                    <a:lnTo>
                      <a:pt x="815" y="883"/>
                    </a:lnTo>
                    <a:lnTo>
                      <a:pt x="860" y="883"/>
                    </a:lnTo>
                    <a:lnTo>
                      <a:pt x="910" y="661"/>
                    </a:lnTo>
                    <a:lnTo>
                      <a:pt x="907" y="416"/>
                    </a:lnTo>
                    <a:lnTo>
                      <a:pt x="735" y="416"/>
                    </a:lnTo>
                    <a:lnTo>
                      <a:pt x="851" y="283"/>
                    </a:lnTo>
                    <a:lnTo>
                      <a:pt x="851" y="78"/>
                    </a:lnTo>
                    <a:lnTo>
                      <a:pt x="789" y="24"/>
                    </a:lnTo>
                    <a:lnTo>
                      <a:pt x="666" y="24"/>
                    </a:lnTo>
                    <a:lnTo>
                      <a:pt x="628" y="139"/>
                    </a:lnTo>
                    <a:lnTo>
                      <a:pt x="588" y="38"/>
                    </a:lnTo>
                    <a:lnTo>
                      <a:pt x="480" y="38"/>
                    </a:lnTo>
                    <a:lnTo>
                      <a:pt x="451" y="0"/>
                    </a:lnTo>
                    <a:lnTo>
                      <a:pt x="397" y="0"/>
                    </a:lnTo>
                    <a:lnTo>
                      <a:pt x="397" y="26"/>
                    </a:lnTo>
                    <a:lnTo>
                      <a:pt x="338" y="85"/>
                    </a:lnTo>
                    <a:lnTo>
                      <a:pt x="338" y="253"/>
                    </a:lnTo>
                    <a:lnTo>
                      <a:pt x="227" y="291"/>
                    </a:lnTo>
                    <a:lnTo>
                      <a:pt x="184" y="333"/>
                    </a:lnTo>
                    <a:lnTo>
                      <a:pt x="220" y="369"/>
                    </a:lnTo>
                    <a:lnTo>
                      <a:pt x="184" y="569"/>
                    </a:lnTo>
                    <a:lnTo>
                      <a:pt x="12" y="1058"/>
                    </a:lnTo>
                    <a:lnTo>
                      <a:pt x="116" y="1162"/>
                    </a:lnTo>
                    <a:lnTo>
                      <a:pt x="116" y="1483"/>
                    </a:lnTo>
                    <a:lnTo>
                      <a:pt x="57" y="1542"/>
                    </a:lnTo>
                    <a:lnTo>
                      <a:pt x="0" y="2090"/>
                    </a:lnTo>
                    <a:lnTo>
                      <a:pt x="645" y="2090"/>
                    </a:lnTo>
                    <a:lnTo>
                      <a:pt x="645" y="2046"/>
                    </a:lnTo>
                    <a:lnTo>
                      <a:pt x="598" y="1998"/>
                    </a:lnTo>
                    <a:lnTo>
                      <a:pt x="598" y="1958"/>
                    </a:lnTo>
                    <a:lnTo>
                      <a:pt x="747" y="2013"/>
                    </a:lnTo>
                    <a:lnTo>
                      <a:pt x="801" y="1998"/>
                    </a:lnTo>
                    <a:lnTo>
                      <a:pt x="737" y="1949"/>
                    </a:lnTo>
                    <a:lnTo>
                      <a:pt x="737" y="1372"/>
                    </a:lnTo>
                    <a:close/>
                  </a:path>
                </a:pathLst>
              </a:custGeom>
              <a:grpFill/>
              <a:ln w="38100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:a16="http://schemas.microsoft.com/office/drawing/2014/main" id="{137F583B-6F71-4530-AFDA-16A888F1A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70138" y="2706688"/>
                <a:ext cx="198438" cy="201612"/>
              </a:xfrm>
              <a:custGeom>
                <a:avLst/>
                <a:gdLst>
                  <a:gd name="T0" fmla="*/ 9 w 53"/>
                  <a:gd name="T1" fmla="*/ 18 h 54"/>
                  <a:gd name="T2" fmla="*/ 0 w 53"/>
                  <a:gd name="T3" fmla="*/ 26 h 54"/>
                  <a:gd name="T4" fmla="*/ 18 w 53"/>
                  <a:gd name="T5" fmla="*/ 46 h 54"/>
                  <a:gd name="T6" fmla="*/ 24 w 53"/>
                  <a:gd name="T7" fmla="*/ 39 h 54"/>
                  <a:gd name="T8" fmla="*/ 36 w 53"/>
                  <a:gd name="T9" fmla="*/ 54 h 54"/>
                  <a:gd name="T10" fmla="*/ 53 w 53"/>
                  <a:gd name="T11" fmla="*/ 27 h 54"/>
                  <a:gd name="T12" fmla="*/ 27 w 53"/>
                  <a:gd name="T13" fmla="*/ 6 h 54"/>
                  <a:gd name="T14" fmla="*/ 28 w 53"/>
                  <a:gd name="T15" fmla="*/ 4 h 54"/>
                  <a:gd name="T16" fmla="*/ 9 w 53"/>
                  <a:gd name="T17" fmla="*/ 0 h 54"/>
                  <a:gd name="T18" fmla="*/ 5 w 53"/>
                  <a:gd name="T19" fmla="*/ 10 h 54"/>
                  <a:gd name="T20" fmla="*/ 9 w 53"/>
                  <a:gd name="T2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54">
                    <a:moveTo>
                      <a:pt x="9" y="18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39" y="14"/>
                      <a:pt x="27" y="6"/>
                      <a:pt x="27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3523C682-DFF9-4D59-905C-5CFF7C055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346451" y="1974850"/>
                <a:ext cx="1312863" cy="1897062"/>
              </a:xfrm>
              <a:custGeom>
                <a:avLst/>
                <a:gdLst>
                  <a:gd name="T0" fmla="*/ 349 w 350"/>
                  <a:gd name="T1" fmla="*/ 301 h 506"/>
                  <a:gd name="T2" fmla="*/ 340 w 350"/>
                  <a:gd name="T3" fmla="*/ 301 h 506"/>
                  <a:gd name="T4" fmla="*/ 328 w 350"/>
                  <a:gd name="T5" fmla="*/ 289 h 506"/>
                  <a:gd name="T6" fmla="*/ 328 w 350"/>
                  <a:gd name="T7" fmla="*/ 275 h 506"/>
                  <a:gd name="T8" fmla="*/ 343 w 350"/>
                  <a:gd name="T9" fmla="*/ 267 h 506"/>
                  <a:gd name="T10" fmla="*/ 313 w 350"/>
                  <a:gd name="T11" fmla="*/ 222 h 506"/>
                  <a:gd name="T12" fmla="*/ 296 w 350"/>
                  <a:gd name="T13" fmla="*/ 249 h 506"/>
                  <a:gd name="T14" fmla="*/ 284 w 350"/>
                  <a:gd name="T15" fmla="*/ 234 h 506"/>
                  <a:gd name="T16" fmla="*/ 278 w 350"/>
                  <a:gd name="T17" fmla="*/ 241 h 506"/>
                  <a:gd name="T18" fmla="*/ 260 w 350"/>
                  <a:gd name="T19" fmla="*/ 221 h 506"/>
                  <a:gd name="T20" fmla="*/ 269 w 350"/>
                  <a:gd name="T21" fmla="*/ 213 h 506"/>
                  <a:gd name="T22" fmla="*/ 265 w 350"/>
                  <a:gd name="T23" fmla="*/ 205 h 506"/>
                  <a:gd name="T24" fmla="*/ 269 w 350"/>
                  <a:gd name="T25" fmla="*/ 195 h 506"/>
                  <a:gd name="T26" fmla="*/ 248 w 350"/>
                  <a:gd name="T27" fmla="*/ 190 h 506"/>
                  <a:gd name="T28" fmla="*/ 218 w 350"/>
                  <a:gd name="T29" fmla="*/ 168 h 506"/>
                  <a:gd name="T30" fmla="*/ 208 w 350"/>
                  <a:gd name="T31" fmla="*/ 180 h 506"/>
                  <a:gd name="T32" fmla="*/ 196 w 350"/>
                  <a:gd name="T33" fmla="*/ 177 h 506"/>
                  <a:gd name="T34" fmla="*/ 162 w 350"/>
                  <a:gd name="T35" fmla="*/ 211 h 506"/>
                  <a:gd name="T36" fmla="*/ 121 w 350"/>
                  <a:gd name="T37" fmla="*/ 211 h 506"/>
                  <a:gd name="T38" fmla="*/ 150 w 350"/>
                  <a:gd name="T39" fmla="*/ 167 h 506"/>
                  <a:gd name="T40" fmla="*/ 161 w 350"/>
                  <a:gd name="T41" fmla="*/ 163 h 506"/>
                  <a:gd name="T42" fmla="*/ 159 w 350"/>
                  <a:gd name="T43" fmla="*/ 135 h 506"/>
                  <a:gd name="T44" fmla="*/ 147 w 350"/>
                  <a:gd name="T45" fmla="*/ 114 h 506"/>
                  <a:gd name="T46" fmla="*/ 153 w 350"/>
                  <a:gd name="T47" fmla="*/ 106 h 506"/>
                  <a:gd name="T48" fmla="*/ 148 w 350"/>
                  <a:gd name="T49" fmla="*/ 96 h 506"/>
                  <a:gd name="T50" fmla="*/ 165 w 350"/>
                  <a:gd name="T51" fmla="*/ 59 h 506"/>
                  <a:gd name="T52" fmla="*/ 148 w 350"/>
                  <a:gd name="T53" fmla="*/ 35 h 506"/>
                  <a:gd name="T54" fmla="*/ 148 w 350"/>
                  <a:gd name="T55" fmla="*/ 34 h 506"/>
                  <a:gd name="T56" fmla="*/ 129 w 350"/>
                  <a:gd name="T57" fmla="*/ 34 h 506"/>
                  <a:gd name="T58" fmla="*/ 128 w 350"/>
                  <a:gd name="T59" fmla="*/ 20 h 506"/>
                  <a:gd name="T60" fmla="*/ 122 w 350"/>
                  <a:gd name="T61" fmla="*/ 23 h 506"/>
                  <a:gd name="T62" fmla="*/ 116 w 350"/>
                  <a:gd name="T63" fmla="*/ 13 h 506"/>
                  <a:gd name="T64" fmla="*/ 100 w 350"/>
                  <a:gd name="T65" fmla="*/ 14 h 506"/>
                  <a:gd name="T66" fmla="*/ 85 w 350"/>
                  <a:gd name="T67" fmla="*/ 4 h 506"/>
                  <a:gd name="T68" fmla="*/ 66 w 350"/>
                  <a:gd name="T69" fmla="*/ 6 h 506"/>
                  <a:gd name="T70" fmla="*/ 56 w 350"/>
                  <a:gd name="T71" fmla="*/ 0 h 506"/>
                  <a:gd name="T72" fmla="*/ 33 w 350"/>
                  <a:gd name="T73" fmla="*/ 3 h 506"/>
                  <a:gd name="T74" fmla="*/ 37 w 350"/>
                  <a:gd name="T75" fmla="*/ 22 h 506"/>
                  <a:gd name="T76" fmla="*/ 18 w 350"/>
                  <a:gd name="T77" fmla="*/ 29 h 506"/>
                  <a:gd name="T78" fmla="*/ 1 w 350"/>
                  <a:gd name="T79" fmla="*/ 62 h 506"/>
                  <a:gd name="T80" fmla="*/ 0 w 350"/>
                  <a:gd name="T81" fmla="*/ 106 h 506"/>
                  <a:gd name="T82" fmla="*/ 18 w 350"/>
                  <a:gd name="T83" fmla="*/ 114 h 506"/>
                  <a:gd name="T84" fmla="*/ 25 w 350"/>
                  <a:gd name="T85" fmla="*/ 127 h 506"/>
                  <a:gd name="T86" fmla="*/ 37 w 350"/>
                  <a:gd name="T87" fmla="*/ 127 h 506"/>
                  <a:gd name="T88" fmla="*/ 34 w 350"/>
                  <a:gd name="T89" fmla="*/ 146 h 506"/>
                  <a:gd name="T90" fmla="*/ 26 w 350"/>
                  <a:gd name="T91" fmla="*/ 161 h 506"/>
                  <a:gd name="T92" fmla="*/ 26 w 350"/>
                  <a:gd name="T93" fmla="*/ 241 h 506"/>
                  <a:gd name="T94" fmla="*/ 96 w 350"/>
                  <a:gd name="T95" fmla="*/ 241 h 506"/>
                  <a:gd name="T96" fmla="*/ 96 w 350"/>
                  <a:gd name="T97" fmla="*/ 485 h 506"/>
                  <a:gd name="T98" fmla="*/ 123 w 350"/>
                  <a:gd name="T99" fmla="*/ 506 h 506"/>
                  <a:gd name="T100" fmla="*/ 140 w 350"/>
                  <a:gd name="T101" fmla="*/ 501 h 506"/>
                  <a:gd name="T102" fmla="*/ 140 w 350"/>
                  <a:gd name="T103" fmla="*/ 413 h 506"/>
                  <a:gd name="T104" fmla="*/ 196 w 350"/>
                  <a:gd name="T105" fmla="*/ 413 h 506"/>
                  <a:gd name="T106" fmla="*/ 311 w 350"/>
                  <a:gd name="T107" fmla="*/ 379 h 506"/>
                  <a:gd name="T108" fmla="*/ 350 w 350"/>
                  <a:gd name="T109" fmla="*/ 335 h 506"/>
                  <a:gd name="T110" fmla="*/ 350 w 350"/>
                  <a:gd name="T111" fmla="*/ 303 h 506"/>
                  <a:gd name="T112" fmla="*/ 349 w 350"/>
                  <a:gd name="T113" fmla="*/ 301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0" h="506">
                    <a:moveTo>
                      <a:pt x="349" y="301"/>
                    </a:moveTo>
                    <a:cubicBezTo>
                      <a:pt x="340" y="301"/>
                      <a:pt x="340" y="301"/>
                      <a:pt x="340" y="301"/>
                    </a:cubicBezTo>
                    <a:cubicBezTo>
                      <a:pt x="328" y="289"/>
                      <a:pt x="328" y="289"/>
                      <a:pt x="328" y="289"/>
                    </a:cubicBezTo>
                    <a:cubicBezTo>
                      <a:pt x="328" y="275"/>
                      <a:pt x="328" y="275"/>
                      <a:pt x="328" y="275"/>
                    </a:cubicBezTo>
                    <a:cubicBezTo>
                      <a:pt x="343" y="267"/>
                      <a:pt x="343" y="267"/>
                      <a:pt x="343" y="267"/>
                    </a:cubicBezTo>
                    <a:cubicBezTo>
                      <a:pt x="336" y="249"/>
                      <a:pt x="324" y="234"/>
                      <a:pt x="313" y="222"/>
                    </a:cubicBezTo>
                    <a:cubicBezTo>
                      <a:pt x="296" y="249"/>
                      <a:pt x="296" y="249"/>
                      <a:pt x="296" y="249"/>
                    </a:cubicBezTo>
                    <a:cubicBezTo>
                      <a:pt x="284" y="234"/>
                      <a:pt x="284" y="234"/>
                      <a:pt x="284" y="234"/>
                    </a:cubicBezTo>
                    <a:cubicBezTo>
                      <a:pt x="278" y="241"/>
                      <a:pt x="278" y="241"/>
                      <a:pt x="278" y="241"/>
                    </a:cubicBezTo>
                    <a:cubicBezTo>
                      <a:pt x="260" y="221"/>
                      <a:pt x="260" y="221"/>
                      <a:pt x="260" y="221"/>
                    </a:cubicBezTo>
                    <a:cubicBezTo>
                      <a:pt x="269" y="213"/>
                      <a:pt x="269" y="213"/>
                      <a:pt x="269" y="213"/>
                    </a:cubicBezTo>
                    <a:cubicBezTo>
                      <a:pt x="265" y="205"/>
                      <a:pt x="265" y="205"/>
                      <a:pt x="265" y="205"/>
                    </a:cubicBezTo>
                    <a:cubicBezTo>
                      <a:pt x="269" y="195"/>
                      <a:pt x="269" y="195"/>
                      <a:pt x="269" y="195"/>
                    </a:cubicBezTo>
                    <a:cubicBezTo>
                      <a:pt x="248" y="190"/>
                      <a:pt x="248" y="190"/>
                      <a:pt x="248" y="190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08" y="180"/>
                      <a:pt x="208" y="180"/>
                      <a:pt x="208" y="180"/>
                    </a:cubicBezTo>
                    <a:cubicBezTo>
                      <a:pt x="196" y="177"/>
                      <a:pt x="196" y="177"/>
                      <a:pt x="196" y="177"/>
                    </a:cubicBezTo>
                    <a:cubicBezTo>
                      <a:pt x="162" y="211"/>
                      <a:pt x="162" y="211"/>
                      <a:pt x="162" y="211"/>
                    </a:cubicBezTo>
                    <a:cubicBezTo>
                      <a:pt x="121" y="211"/>
                      <a:pt x="121" y="211"/>
                      <a:pt x="121" y="211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61" y="163"/>
                      <a:pt x="161" y="163"/>
                      <a:pt x="161" y="163"/>
                    </a:cubicBezTo>
                    <a:cubicBezTo>
                      <a:pt x="159" y="135"/>
                      <a:pt x="159" y="135"/>
                      <a:pt x="159" y="135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48" y="96"/>
                      <a:pt x="148" y="96"/>
                      <a:pt x="148" y="96"/>
                    </a:cubicBezTo>
                    <a:cubicBezTo>
                      <a:pt x="165" y="59"/>
                      <a:pt x="165" y="59"/>
                      <a:pt x="165" y="59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8" y="34"/>
                      <a:pt x="148" y="34"/>
                      <a:pt x="148" y="34"/>
                    </a:cubicBezTo>
                    <a:cubicBezTo>
                      <a:pt x="129" y="34"/>
                      <a:pt x="129" y="34"/>
                      <a:pt x="129" y="34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22" y="23"/>
                      <a:pt x="122" y="23"/>
                      <a:pt x="122" y="2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26" y="161"/>
                      <a:pt x="26" y="161"/>
                      <a:pt x="26" y="161"/>
                    </a:cubicBezTo>
                    <a:cubicBezTo>
                      <a:pt x="26" y="241"/>
                      <a:pt x="26" y="241"/>
                      <a:pt x="26" y="241"/>
                    </a:cubicBezTo>
                    <a:cubicBezTo>
                      <a:pt x="96" y="241"/>
                      <a:pt x="96" y="241"/>
                      <a:pt x="96" y="241"/>
                    </a:cubicBezTo>
                    <a:cubicBezTo>
                      <a:pt x="96" y="485"/>
                      <a:pt x="96" y="485"/>
                      <a:pt x="96" y="485"/>
                    </a:cubicBezTo>
                    <a:cubicBezTo>
                      <a:pt x="123" y="506"/>
                      <a:pt x="123" y="506"/>
                      <a:pt x="123" y="506"/>
                    </a:cubicBezTo>
                    <a:cubicBezTo>
                      <a:pt x="140" y="501"/>
                      <a:pt x="140" y="501"/>
                      <a:pt x="140" y="501"/>
                    </a:cubicBezTo>
                    <a:cubicBezTo>
                      <a:pt x="140" y="413"/>
                      <a:pt x="140" y="413"/>
                      <a:pt x="140" y="413"/>
                    </a:cubicBezTo>
                    <a:cubicBezTo>
                      <a:pt x="140" y="413"/>
                      <a:pt x="142" y="413"/>
                      <a:pt x="196" y="413"/>
                    </a:cubicBezTo>
                    <a:cubicBezTo>
                      <a:pt x="254" y="413"/>
                      <a:pt x="311" y="379"/>
                      <a:pt x="311" y="379"/>
                    </a:cubicBezTo>
                    <a:cubicBezTo>
                      <a:pt x="311" y="355"/>
                      <a:pt x="350" y="335"/>
                      <a:pt x="350" y="335"/>
                    </a:cubicBezTo>
                    <a:cubicBezTo>
                      <a:pt x="350" y="303"/>
                      <a:pt x="350" y="303"/>
                      <a:pt x="350" y="303"/>
                    </a:cubicBezTo>
                    <a:cubicBezTo>
                      <a:pt x="350" y="302"/>
                      <a:pt x="349" y="302"/>
                      <a:pt x="349" y="301"/>
                    </a:cubicBezTo>
                    <a:close/>
                  </a:path>
                </a:pathLst>
              </a:custGeom>
              <a:grpFill/>
              <a:ln w="38100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27" name="Chart 10">
              <a:extLst>
                <a:ext uri="{FF2B5EF4-FFF2-40B4-BE49-F238E27FC236}">
                  <a16:creationId xmlns:a16="http://schemas.microsoft.com/office/drawing/2014/main" id="{5D1BF347-FBE0-4A84-B3E9-DD66BBFF34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20815048"/>
                </p:ext>
              </p:extLst>
            </p:nvPr>
          </p:nvGraphicFramePr>
          <p:xfrm>
            <a:off x="1442826" y="2463847"/>
            <a:ext cx="7701173" cy="37567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9" name="Rounded Rectangle 45">
              <a:extLst>
                <a:ext uri="{FF2B5EF4-FFF2-40B4-BE49-F238E27FC236}">
                  <a16:creationId xmlns:a16="http://schemas.microsoft.com/office/drawing/2014/main" id="{11286AA7-28B9-40C0-8AD7-62D66DC3B36B}"/>
                </a:ext>
              </a:extLst>
            </p:cNvPr>
            <p:cNvSpPr/>
            <p:nvPr/>
          </p:nvSpPr>
          <p:spPr>
            <a:xfrm>
              <a:off x="1156270" y="5814583"/>
              <a:ext cx="5818364" cy="512979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i="1" dirty="0"/>
                <a:t>El </a:t>
              </a:r>
              <a:r>
                <a:rPr lang="es-AR" sz="1400" b="1" i="1" dirty="0" err="1"/>
                <a:t>Self</a:t>
              </a:r>
              <a:r>
                <a:rPr lang="es-AR" sz="1400" b="1" i="1" dirty="0"/>
                <a:t> </a:t>
              </a:r>
              <a:r>
                <a:rPr lang="es-AR" sz="1400" b="1" i="1" dirty="0" err="1"/>
                <a:t>Service</a:t>
              </a:r>
              <a:r>
                <a:rPr lang="es-AR" sz="1400" b="1" i="1" dirty="0"/>
                <a:t> ha comenzado el año con una retracción de volumen de -7,3% con respecto a  Enero 18. 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C230E4A-D738-4B86-82C3-342EFDA0BE61}"/>
                </a:ext>
              </a:extLst>
            </p:cNvPr>
            <p:cNvSpPr/>
            <p:nvPr/>
          </p:nvSpPr>
          <p:spPr>
            <a:xfrm>
              <a:off x="263714" y="3862386"/>
              <a:ext cx="1368152" cy="1260141"/>
            </a:xfrm>
            <a:prstGeom prst="ellipse">
              <a:avLst/>
            </a:prstGeom>
            <a:solidFill>
              <a:srgbClr val="FF50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/>
                <a:t>-7,3%</a:t>
              </a:r>
            </a:p>
            <a:p>
              <a:pPr algn="ctr"/>
              <a:r>
                <a:rPr lang="es-MX" sz="2000" b="1" dirty="0" err="1"/>
                <a:t>Vol</a:t>
              </a:r>
              <a:endParaRPr lang="es-MX" sz="2000" b="1" dirty="0"/>
            </a:p>
            <a:p>
              <a:pPr algn="ctr"/>
              <a:r>
                <a:rPr lang="es-MX" sz="900" dirty="0"/>
                <a:t>ENE19 vs. ENE18</a:t>
              </a:r>
              <a:endParaRPr lang="es-MX" sz="1400" dirty="0"/>
            </a:p>
          </p:txBody>
        </p:sp>
      </p:grp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76561B6-8C46-4417-A7AD-00B09F4792E6}"/>
              </a:ext>
            </a:extLst>
          </p:cNvPr>
          <p:cNvSpPr/>
          <p:nvPr/>
        </p:nvSpPr>
        <p:spPr>
          <a:xfrm>
            <a:off x="3604669" y="681270"/>
            <a:ext cx="5496593" cy="1474021"/>
          </a:xfrm>
          <a:prstGeom prst="roundRect">
            <a:avLst/>
          </a:prstGeom>
          <a:solidFill>
            <a:srgbClr val="B3A2C7">
              <a:alpha val="15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00576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827586" y="622079"/>
            <a:ext cx="6481381" cy="574675"/>
          </a:xfrm>
          <a:prstGeom prst="rect">
            <a:avLst/>
          </a:prstGeom>
        </p:spPr>
        <p:txBody>
          <a:bodyPr anchor="ctr"/>
          <a:lstStyle>
            <a:defPPr>
              <a:defRPr lang="es-AR"/>
            </a:defPPr>
            <a:lvl1pPr eaLnBrk="1" hangingPunct="1">
              <a:defRPr sz="2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AR" dirty="0"/>
              <a:t>SELF SERVICE TOTAL (Cadenas + independientes)</a:t>
            </a:r>
          </a:p>
        </p:txBody>
      </p:sp>
      <p:sp>
        <p:nvSpPr>
          <p:cNvPr id="14" name="Rounded Rectangle 46"/>
          <p:cNvSpPr/>
          <p:nvPr/>
        </p:nvSpPr>
        <p:spPr>
          <a:xfrm>
            <a:off x="285720" y="1191093"/>
            <a:ext cx="7734808" cy="31226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/>
              <a:t>Evolución de variaciones de valores y precio con respecto al mismo período del año anterior</a:t>
            </a:r>
          </a:p>
        </p:txBody>
      </p:sp>
      <p:graphicFrame>
        <p:nvGraphicFramePr>
          <p:cNvPr id="1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259312"/>
              </p:ext>
            </p:extLst>
          </p:nvPr>
        </p:nvGraphicFramePr>
        <p:xfrm>
          <a:off x="18451" y="1804886"/>
          <a:ext cx="9144000" cy="430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0"/>
          <p:cNvGrpSpPr/>
          <p:nvPr/>
        </p:nvGrpSpPr>
        <p:grpSpPr>
          <a:xfrm>
            <a:off x="3422314" y="5795336"/>
            <a:ext cx="453800" cy="369968"/>
            <a:chOff x="7301987" y="1021018"/>
            <a:chExt cx="1271016" cy="1271016"/>
          </a:xfrm>
          <a:solidFill>
            <a:srgbClr val="00B050"/>
          </a:solidFill>
        </p:grpSpPr>
        <p:sp>
          <p:nvSpPr>
            <p:cNvPr id="17" name="Oval 12"/>
            <p:cNvSpPr/>
            <p:nvPr/>
          </p:nvSpPr>
          <p:spPr>
            <a:xfrm>
              <a:off x="7301987" y="1021018"/>
              <a:ext cx="1271016" cy="12710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4" descr="Pricing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7756" y="1215995"/>
              <a:ext cx="459478" cy="881062"/>
            </a:xfrm>
            <a:prstGeom prst="rect">
              <a:avLst/>
            </a:prstGeom>
            <a:grpFill/>
          </p:spPr>
        </p:pic>
      </p:grpSp>
      <p:grpSp>
        <p:nvGrpSpPr>
          <p:cNvPr id="19" name="Group 15"/>
          <p:cNvGrpSpPr/>
          <p:nvPr/>
        </p:nvGrpSpPr>
        <p:grpSpPr>
          <a:xfrm>
            <a:off x="4807356" y="5795336"/>
            <a:ext cx="432048" cy="369968"/>
            <a:chOff x="3190259" y="2858285"/>
            <a:chExt cx="1271016" cy="1271016"/>
          </a:xfrm>
          <a:solidFill>
            <a:srgbClr val="009DD9"/>
          </a:solidFill>
        </p:grpSpPr>
        <p:sp>
          <p:nvSpPr>
            <p:cNvPr id="20" name="Oval 16"/>
            <p:cNvSpPr/>
            <p:nvPr/>
          </p:nvSpPr>
          <p:spPr>
            <a:xfrm>
              <a:off x="3190259" y="2858285"/>
              <a:ext cx="1271016" cy="12710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17" descr="Financials.e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338" y="3155465"/>
              <a:ext cx="884858" cy="676656"/>
            </a:xfrm>
            <a:prstGeom prst="rect">
              <a:avLst/>
            </a:prstGeom>
            <a:grpFill/>
          </p:spPr>
        </p:pic>
      </p:grpSp>
      <p:sp>
        <p:nvSpPr>
          <p:cNvPr id="25" name="TextBox 1"/>
          <p:cNvSpPr txBox="1"/>
          <p:nvPr/>
        </p:nvSpPr>
        <p:spPr>
          <a:xfrm>
            <a:off x="3818649" y="5847077"/>
            <a:ext cx="916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>
                <a:solidFill>
                  <a:schemeClr val="bg1">
                    <a:lumMod val="50000"/>
                  </a:schemeClr>
                </a:solidFill>
              </a:rPr>
              <a:t>PRECIO</a:t>
            </a: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5239404" y="5847079"/>
            <a:ext cx="916772" cy="24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000" b="1" dirty="0">
                <a:solidFill>
                  <a:schemeClr val="bg1">
                    <a:lumMod val="50000"/>
                  </a:schemeClr>
                </a:solidFill>
              </a:rPr>
              <a:t>VALORES</a:t>
            </a: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151172" y="5733256"/>
            <a:ext cx="2808312" cy="5040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6A9E5BAB-B483-49C6-A642-41A01D2BCB41}"/>
              </a:ext>
            </a:extLst>
          </p:cNvPr>
          <p:cNvSpPr/>
          <p:nvPr/>
        </p:nvSpPr>
        <p:spPr>
          <a:xfrm>
            <a:off x="8210208" y="1709125"/>
            <a:ext cx="648072" cy="3800239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Título">
            <a:extLst>
              <a:ext uri="{FF2B5EF4-FFF2-40B4-BE49-F238E27FC236}">
                <a16:creationId xmlns:a16="http://schemas.microsoft.com/office/drawing/2014/main" id="{97324E6D-E719-43A3-A679-F262F37F0B74}"/>
              </a:ext>
            </a:extLst>
          </p:cNvPr>
          <p:cNvSpPr txBox="1">
            <a:spLocks/>
          </p:cNvSpPr>
          <p:nvPr/>
        </p:nvSpPr>
        <p:spPr>
          <a:xfrm>
            <a:off x="0" y="-24604"/>
            <a:ext cx="8858280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A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AR" sz="2800" dirty="0"/>
              <a:t>Tendencia Mensual – Enero 2019</a:t>
            </a:r>
            <a:endParaRPr lang="es-ES" sz="2800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C9A300C-7627-44F5-8E66-A7BC69C62C80}"/>
              </a:ext>
            </a:extLst>
          </p:cNvPr>
          <p:cNvGrpSpPr/>
          <p:nvPr/>
        </p:nvGrpSpPr>
        <p:grpSpPr>
          <a:xfrm>
            <a:off x="3868" y="524476"/>
            <a:ext cx="602615" cy="599826"/>
            <a:chOff x="-1780607" y="3189214"/>
            <a:chExt cx="700867" cy="730409"/>
          </a:xfrm>
        </p:grpSpPr>
        <p:sp>
          <p:nvSpPr>
            <p:cNvPr id="29" name="12 Elipse">
              <a:extLst>
                <a:ext uri="{FF2B5EF4-FFF2-40B4-BE49-F238E27FC236}">
                  <a16:creationId xmlns:a16="http://schemas.microsoft.com/office/drawing/2014/main" id="{AF234A6F-31B3-401A-A1FF-5392FC2AC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0607" y="3189214"/>
              <a:ext cx="700867" cy="730409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 dirty="0"/>
            </a:p>
          </p:txBody>
        </p:sp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EFFFC542-E0AF-4621-85BF-77AE3226C4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13305" r="14507" b="13274"/>
            <a:stretch/>
          </p:blipFill>
          <p:spPr bwMode="auto">
            <a:xfrm>
              <a:off x="-1655601" y="3290924"/>
              <a:ext cx="467738" cy="487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extBox 48">
            <a:extLst>
              <a:ext uri="{FF2B5EF4-FFF2-40B4-BE49-F238E27FC236}">
                <a16:creationId xmlns:a16="http://schemas.microsoft.com/office/drawing/2014/main" id="{6D9F2C43-1994-4281-A989-24E5A1CD9622}"/>
              </a:ext>
            </a:extLst>
          </p:cNvPr>
          <p:cNvSpPr txBox="1"/>
          <p:nvPr/>
        </p:nvSpPr>
        <p:spPr>
          <a:xfrm>
            <a:off x="2555776" y="6612865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Copyright © 2019 Scentia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48">
            <a:extLst>
              <a:ext uri="{FF2B5EF4-FFF2-40B4-BE49-F238E27FC236}">
                <a16:creationId xmlns:a16="http://schemas.microsoft.com/office/drawing/2014/main" id="{BBE709B5-4447-48FC-B84F-796A423B3FFF}"/>
              </a:ext>
            </a:extLst>
          </p:cNvPr>
          <p:cNvSpPr txBox="1"/>
          <p:nvPr/>
        </p:nvSpPr>
        <p:spPr>
          <a:xfrm>
            <a:off x="3890165" y="6612865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FUENTES: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UNIVERSO 21800 PDV – CANASTAS DE CONSUMO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MASIVO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– TICKET DATA ENE 2019– SCENTIA</a:t>
            </a:r>
          </a:p>
        </p:txBody>
      </p:sp>
    </p:spTree>
    <p:extLst>
      <p:ext uri="{BB962C8B-B14F-4D97-AF65-F5344CB8AC3E}">
        <p14:creationId xmlns:p14="http://schemas.microsoft.com/office/powerpoint/2010/main" val="20157893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WebJudy\Scentia 2015\ppt Mayo 2017\jpg\Seccion_Titulo-05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472" cy="68580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907704" y="2420890"/>
            <a:ext cx="7175552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36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Tendencias Self Service </a:t>
            </a:r>
          </a:p>
          <a:p>
            <a:pPr lvl="0">
              <a:spcBef>
                <a:spcPct val="0"/>
              </a:spcBef>
              <a:defRPr/>
            </a:pPr>
            <a:r>
              <a:rPr lang="es-AR" sz="24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Cadenas </a:t>
            </a:r>
          </a:p>
          <a:p>
            <a:pPr lvl="0">
              <a:spcBef>
                <a:spcPct val="0"/>
              </a:spcBef>
              <a:defRPr/>
            </a:pPr>
            <a:r>
              <a:rPr lang="es-AR" sz="24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Independientes</a:t>
            </a:r>
          </a:p>
          <a:p>
            <a:pPr lvl="0">
              <a:spcBef>
                <a:spcPct val="0"/>
              </a:spcBef>
              <a:defRPr/>
            </a:pPr>
            <a:r>
              <a:rPr lang="es-AR" sz="24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Áreas Geográficas</a:t>
            </a:r>
            <a:endParaRPr lang="es-ES" sz="2800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357422" y="4219127"/>
            <a:ext cx="6357982" cy="19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>
            <a:extLst>
              <a:ext uri="{FF2B5EF4-FFF2-40B4-BE49-F238E27FC236}">
                <a16:creationId xmlns:a16="http://schemas.microsoft.com/office/drawing/2014/main" id="{5C86E1D5-E5A5-4BC0-B566-6A817D41C56C}"/>
              </a:ext>
            </a:extLst>
          </p:cNvPr>
          <p:cNvSpPr txBox="1">
            <a:spLocks/>
          </p:cNvSpPr>
          <p:nvPr/>
        </p:nvSpPr>
        <p:spPr>
          <a:xfrm>
            <a:off x="6660232" y="6165304"/>
            <a:ext cx="2423024" cy="491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2600" b="1" dirty="0">
                <a:solidFill>
                  <a:srgbClr val="06BFFF"/>
                </a:solidFill>
                <a:latin typeface="+mj-lt"/>
                <a:ea typeface="+mj-ea"/>
                <a:cs typeface="Arial" pitchFamily="34" charset="0"/>
              </a:rPr>
              <a:t>Enero 2019</a:t>
            </a:r>
            <a:endParaRPr lang="es-ES" sz="2600" b="1" dirty="0">
              <a:solidFill>
                <a:srgbClr val="06BFFF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053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2A158B65-2A7A-49FE-8261-A50F5D9B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68"/>
            <a:ext cx="9144000" cy="53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7">
            <a:extLst>
              <a:ext uri="{FF2B5EF4-FFF2-40B4-BE49-F238E27FC236}">
                <a16:creationId xmlns:a16="http://schemas.microsoft.com/office/drawing/2014/main" id="{C60A5742-1251-4240-8601-562EA7FD25A3}"/>
              </a:ext>
            </a:extLst>
          </p:cNvPr>
          <p:cNvGrpSpPr/>
          <p:nvPr/>
        </p:nvGrpSpPr>
        <p:grpSpPr>
          <a:xfrm>
            <a:off x="121015" y="3416131"/>
            <a:ext cx="640641" cy="638584"/>
            <a:chOff x="5663300" y="1021018"/>
            <a:chExt cx="1271016" cy="1271016"/>
          </a:xfrm>
          <a:solidFill>
            <a:srgbClr val="00B0F0"/>
          </a:solidFill>
        </p:grpSpPr>
        <p:sp>
          <p:nvSpPr>
            <p:cNvPr id="6" name="Oval 20">
              <a:extLst>
                <a:ext uri="{FF2B5EF4-FFF2-40B4-BE49-F238E27FC236}">
                  <a16:creationId xmlns:a16="http://schemas.microsoft.com/office/drawing/2014/main" id="{4C28B682-1537-454C-82E8-2C343ECCFB4F}"/>
                </a:ext>
              </a:extLst>
            </p:cNvPr>
            <p:cNvSpPr/>
            <p:nvPr/>
          </p:nvSpPr>
          <p:spPr>
            <a:xfrm>
              <a:off x="5663300" y="1021018"/>
              <a:ext cx="1271016" cy="12710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1" descr="Shopper.emf">
              <a:extLst>
                <a:ext uri="{FF2B5EF4-FFF2-40B4-BE49-F238E27FC236}">
                  <a16:creationId xmlns:a16="http://schemas.microsoft.com/office/drawing/2014/main" id="{E01706D1-1D29-45C2-A604-8DCB29C31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1273" y="1222186"/>
              <a:ext cx="655070" cy="868680"/>
            </a:xfrm>
            <a:prstGeom prst="rect">
              <a:avLst/>
            </a:prstGeom>
            <a:grpFill/>
          </p:spPr>
        </p:pic>
      </p:grpSp>
      <p:sp>
        <p:nvSpPr>
          <p:cNvPr id="8" name="TextBox 50">
            <a:extLst>
              <a:ext uri="{FF2B5EF4-FFF2-40B4-BE49-F238E27FC236}">
                <a16:creationId xmlns:a16="http://schemas.microsoft.com/office/drawing/2014/main" id="{03F8AAD3-B1CB-4BDB-8D4A-6F978D3038E3}"/>
              </a:ext>
            </a:extLst>
          </p:cNvPr>
          <p:cNvSpPr txBox="1"/>
          <p:nvPr/>
        </p:nvSpPr>
        <p:spPr>
          <a:xfrm rot="16200000">
            <a:off x="375692" y="3541577"/>
            <a:ext cx="147694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bg1"/>
                </a:solidFill>
              </a:rPr>
              <a:t>SELF</a:t>
            </a:r>
          </a:p>
          <a:p>
            <a:pPr algn="ctr"/>
            <a:r>
              <a:rPr lang="es-AR" sz="1400" b="1" dirty="0">
                <a:solidFill>
                  <a:schemeClr val="bg1"/>
                </a:solidFill>
              </a:rPr>
              <a:t> INDEPENDIENTE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A05FF239-99B2-4690-A108-DB9A2C5D58F4}"/>
              </a:ext>
            </a:extLst>
          </p:cNvPr>
          <p:cNvSpPr txBox="1">
            <a:spLocks/>
          </p:cNvSpPr>
          <p:nvPr/>
        </p:nvSpPr>
        <p:spPr>
          <a:xfrm>
            <a:off x="1479258" y="3127565"/>
            <a:ext cx="1016012" cy="4082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dirty="0"/>
              <a:t>ARG 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082878D8-0AA0-4392-AD0A-A50CD401FB54}"/>
              </a:ext>
            </a:extLst>
          </p:cNvPr>
          <p:cNvSpPr txBox="1">
            <a:spLocks/>
          </p:cNvSpPr>
          <p:nvPr/>
        </p:nvSpPr>
        <p:spPr>
          <a:xfrm>
            <a:off x="1479258" y="3639918"/>
            <a:ext cx="1016012" cy="4082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dirty="0"/>
              <a:t>AMBA </a:t>
            </a: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A5D25445-071B-4B48-826C-691EF93EF9F8}"/>
              </a:ext>
            </a:extLst>
          </p:cNvPr>
          <p:cNvSpPr txBox="1">
            <a:spLocks/>
          </p:cNvSpPr>
          <p:nvPr/>
        </p:nvSpPr>
        <p:spPr>
          <a:xfrm>
            <a:off x="1479260" y="4133413"/>
            <a:ext cx="1244437" cy="4082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dirty="0"/>
              <a:t>INTERIOR </a:t>
            </a:r>
          </a:p>
        </p:txBody>
      </p:sp>
      <p:sp>
        <p:nvSpPr>
          <p:cNvPr id="16" name="Rounded Rectangle 60">
            <a:extLst>
              <a:ext uri="{FF2B5EF4-FFF2-40B4-BE49-F238E27FC236}">
                <a16:creationId xmlns:a16="http://schemas.microsoft.com/office/drawing/2014/main" id="{19278F7E-1955-4EAF-956E-9C0FECDB14F4}"/>
              </a:ext>
            </a:extLst>
          </p:cNvPr>
          <p:cNvSpPr/>
          <p:nvPr/>
        </p:nvSpPr>
        <p:spPr>
          <a:xfrm>
            <a:off x="3294071" y="3120725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-11,0%</a:t>
            </a:r>
          </a:p>
        </p:txBody>
      </p:sp>
      <p:sp>
        <p:nvSpPr>
          <p:cNvPr id="18" name="Rounded Rectangle 45">
            <a:extLst>
              <a:ext uri="{FF2B5EF4-FFF2-40B4-BE49-F238E27FC236}">
                <a16:creationId xmlns:a16="http://schemas.microsoft.com/office/drawing/2014/main" id="{4D31E725-0409-47B6-8FE6-2D2CC995F31B}"/>
              </a:ext>
            </a:extLst>
          </p:cNvPr>
          <p:cNvSpPr/>
          <p:nvPr/>
        </p:nvSpPr>
        <p:spPr>
          <a:xfrm>
            <a:off x="5800696" y="3127565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-11,0%</a:t>
            </a:r>
          </a:p>
        </p:txBody>
      </p:sp>
      <p:sp>
        <p:nvSpPr>
          <p:cNvPr id="20" name="Rounded Rectangle 60">
            <a:extLst>
              <a:ext uri="{FF2B5EF4-FFF2-40B4-BE49-F238E27FC236}">
                <a16:creationId xmlns:a16="http://schemas.microsoft.com/office/drawing/2014/main" id="{6BFAC1C1-FD67-46DE-916D-54CF472BE732}"/>
              </a:ext>
            </a:extLst>
          </p:cNvPr>
          <p:cNvSpPr/>
          <p:nvPr/>
        </p:nvSpPr>
        <p:spPr>
          <a:xfrm>
            <a:off x="3294071" y="3633078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-10,9%</a:t>
            </a:r>
          </a:p>
        </p:txBody>
      </p:sp>
      <p:sp>
        <p:nvSpPr>
          <p:cNvPr id="22" name="Rounded Rectangle 45">
            <a:extLst>
              <a:ext uri="{FF2B5EF4-FFF2-40B4-BE49-F238E27FC236}">
                <a16:creationId xmlns:a16="http://schemas.microsoft.com/office/drawing/2014/main" id="{03D13803-6733-4ABC-9E01-97B8F6BCAA00}"/>
              </a:ext>
            </a:extLst>
          </p:cNvPr>
          <p:cNvSpPr/>
          <p:nvPr/>
        </p:nvSpPr>
        <p:spPr>
          <a:xfrm>
            <a:off x="5800696" y="3639918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-10,9%</a:t>
            </a:r>
          </a:p>
        </p:txBody>
      </p:sp>
      <p:sp>
        <p:nvSpPr>
          <p:cNvPr id="23" name="Rounded Rectangle 60">
            <a:extLst>
              <a:ext uri="{FF2B5EF4-FFF2-40B4-BE49-F238E27FC236}">
                <a16:creationId xmlns:a16="http://schemas.microsoft.com/office/drawing/2014/main" id="{394E8AF0-C02A-4CD2-A099-0115D71860BC}"/>
              </a:ext>
            </a:extLst>
          </p:cNvPr>
          <p:cNvSpPr/>
          <p:nvPr/>
        </p:nvSpPr>
        <p:spPr>
          <a:xfrm>
            <a:off x="3294071" y="4141863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-11,0%</a:t>
            </a:r>
          </a:p>
        </p:txBody>
      </p:sp>
      <p:sp>
        <p:nvSpPr>
          <p:cNvPr id="25" name="Rounded Rectangle 45">
            <a:extLst>
              <a:ext uri="{FF2B5EF4-FFF2-40B4-BE49-F238E27FC236}">
                <a16:creationId xmlns:a16="http://schemas.microsoft.com/office/drawing/2014/main" id="{29E1EE82-3E03-4041-B211-E7D1620ADA63}"/>
              </a:ext>
            </a:extLst>
          </p:cNvPr>
          <p:cNvSpPr/>
          <p:nvPr/>
        </p:nvSpPr>
        <p:spPr>
          <a:xfrm>
            <a:off x="5800696" y="4148703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-11,0%</a:t>
            </a:r>
          </a:p>
        </p:txBody>
      </p:sp>
      <p:grpSp>
        <p:nvGrpSpPr>
          <p:cNvPr id="26" name="Group 30">
            <a:extLst>
              <a:ext uri="{FF2B5EF4-FFF2-40B4-BE49-F238E27FC236}">
                <a16:creationId xmlns:a16="http://schemas.microsoft.com/office/drawing/2014/main" id="{63F3FCB2-2B7A-457C-BE5F-1C6D94DDC140}"/>
              </a:ext>
            </a:extLst>
          </p:cNvPr>
          <p:cNvGrpSpPr/>
          <p:nvPr/>
        </p:nvGrpSpPr>
        <p:grpSpPr>
          <a:xfrm>
            <a:off x="134261" y="5050006"/>
            <a:ext cx="614144" cy="623716"/>
            <a:chOff x="747239" y="1021018"/>
            <a:chExt cx="1271016" cy="1271016"/>
          </a:xfrm>
          <a:solidFill>
            <a:srgbClr val="FF6600"/>
          </a:solidFill>
        </p:grpSpPr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2A9539BE-3CDB-4FD2-92BD-37D7D660FAAD}"/>
                </a:ext>
              </a:extLst>
            </p:cNvPr>
            <p:cNvSpPr/>
            <p:nvPr/>
          </p:nvSpPr>
          <p:spPr>
            <a:xfrm>
              <a:off x="747239" y="1021018"/>
              <a:ext cx="1271016" cy="12710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6" descr="Retail_CPG.emf">
              <a:extLst>
                <a:ext uri="{FF2B5EF4-FFF2-40B4-BE49-F238E27FC236}">
                  <a16:creationId xmlns:a16="http://schemas.microsoft.com/office/drawing/2014/main" id="{7E0DF399-4E04-4502-A946-D09A6EC7B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804" y="1309052"/>
              <a:ext cx="799662" cy="694944"/>
            </a:xfrm>
            <a:prstGeom prst="rect">
              <a:avLst/>
            </a:prstGeom>
            <a:grpFill/>
          </p:spPr>
        </p:pic>
      </p:grpSp>
      <p:sp>
        <p:nvSpPr>
          <p:cNvPr id="29" name="TextBox 50">
            <a:extLst>
              <a:ext uri="{FF2B5EF4-FFF2-40B4-BE49-F238E27FC236}">
                <a16:creationId xmlns:a16="http://schemas.microsoft.com/office/drawing/2014/main" id="{C37B7054-A104-405F-8D06-6FE9CCC7362C}"/>
              </a:ext>
            </a:extLst>
          </p:cNvPr>
          <p:cNvSpPr txBox="1"/>
          <p:nvPr/>
        </p:nvSpPr>
        <p:spPr>
          <a:xfrm rot="16200000">
            <a:off x="372790" y="5156936"/>
            <a:ext cx="147694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chemeClr val="bg1"/>
                </a:solidFill>
              </a:rPr>
              <a:t>SELF</a:t>
            </a:r>
          </a:p>
          <a:p>
            <a:pPr algn="ctr"/>
            <a:r>
              <a:rPr lang="es-AR" sz="1600" b="1" dirty="0">
                <a:solidFill>
                  <a:schemeClr val="bg1"/>
                </a:solidFill>
              </a:rPr>
              <a:t> CADENA</a:t>
            </a:r>
          </a:p>
        </p:txBody>
      </p:sp>
      <p:sp>
        <p:nvSpPr>
          <p:cNvPr id="31" name="1 Título">
            <a:extLst>
              <a:ext uri="{FF2B5EF4-FFF2-40B4-BE49-F238E27FC236}">
                <a16:creationId xmlns:a16="http://schemas.microsoft.com/office/drawing/2014/main" id="{730F3435-3B69-4F74-8386-354B97486BD4}"/>
              </a:ext>
            </a:extLst>
          </p:cNvPr>
          <p:cNvSpPr txBox="1">
            <a:spLocks/>
          </p:cNvSpPr>
          <p:nvPr/>
        </p:nvSpPr>
        <p:spPr>
          <a:xfrm>
            <a:off x="1480658" y="4783749"/>
            <a:ext cx="1016012" cy="4082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dirty="0"/>
              <a:t>ARG </a:t>
            </a:r>
          </a:p>
        </p:txBody>
      </p:sp>
      <p:sp>
        <p:nvSpPr>
          <p:cNvPr id="32" name="1 Título">
            <a:extLst>
              <a:ext uri="{FF2B5EF4-FFF2-40B4-BE49-F238E27FC236}">
                <a16:creationId xmlns:a16="http://schemas.microsoft.com/office/drawing/2014/main" id="{479D0CFB-E4F6-4EFB-8BB6-1616E3598E2D}"/>
              </a:ext>
            </a:extLst>
          </p:cNvPr>
          <p:cNvSpPr txBox="1">
            <a:spLocks/>
          </p:cNvSpPr>
          <p:nvPr/>
        </p:nvSpPr>
        <p:spPr>
          <a:xfrm>
            <a:off x="1480658" y="5296102"/>
            <a:ext cx="1016012" cy="4082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dirty="0"/>
              <a:t>AMBA </a:t>
            </a:r>
          </a:p>
        </p:txBody>
      </p:sp>
      <p:sp>
        <p:nvSpPr>
          <p:cNvPr id="33" name="1 Título">
            <a:extLst>
              <a:ext uri="{FF2B5EF4-FFF2-40B4-BE49-F238E27FC236}">
                <a16:creationId xmlns:a16="http://schemas.microsoft.com/office/drawing/2014/main" id="{1261D84C-B9E6-42C9-9E3A-C72E1616C4E7}"/>
              </a:ext>
            </a:extLst>
          </p:cNvPr>
          <p:cNvSpPr txBox="1">
            <a:spLocks/>
          </p:cNvSpPr>
          <p:nvPr/>
        </p:nvSpPr>
        <p:spPr>
          <a:xfrm>
            <a:off x="1480660" y="5789597"/>
            <a:ext cx="1244437" cy="4082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dirty="0"/>
              <a:t>INTERIOR</a:t>
            </a:r>
            <a:r>
              <a:rPr lang="es-A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Rounded Rectangle 60">
            <a:extLst>
              <a:ext uri="{FF2B5EF4-FFF2-40B4-BE49-F238E27FC236}">
                <a16:creationId xmlns:a16="http://schemas.microsoft.com/office/drawing/2014/main" id="{0C3DA6A1-0CBB-4A94-9E0B-92ABB4E4FB5E}"/>
              </a:ext>
            </a:extLst>
          </p:cNvPr>
          <p:cNvSpPr/>
          <p:nvPr/>
        </p:nvSpPr>
        <p:spPr>
          <a:xfrm>
            <a:off x="3294071" y="4778309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-2,8%</a:t>
            </a:r>
          </a:p>
        </p:txBody>
      </p:sp>
      <p:sp>
        <p:nvSpPr>
          <p:cNvPr id="36" name="Rounded Rectangle 45">
            <a:extLst>
              <a:ext uri="{FF2B5EF4-FFF2-40B4-BE49-F238E27FC236}">
                <a16:creationId xmlns:a16="http://schemas.microsoft.com/office/drawing/2014/main" id="{F2F7FE0C-6E27-4A01-81B9-8DFF4321296D}"/>
              </a:ext>
            </a:extLst>
          </p:cNvPr>
          <p:cNvSpPr/>
          <p:nvPr/>
        </p:nvSpPr>
        <p:spPr>
          <a:xfrm>
            <a:off x="5802096" y="4783749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 -2,8%</a:t>
            </a:r>
          </a:p>
        </p:txBody>
      </p:sp>
      <p:sp>
        <p:nvSpPr>
          <p:cNvPr id="37" name="Rounded Rectangle 60">
            <a:extLst>
              <a:ext uri="{FF2B5EF4-FFF2-40B4-BE49-F238E27FC236}">
                <a16:creationId xmlns:a16="http://schemas.microsoft.com/office/drawing/2014/main" id="{457E84E3-8C08-4342-96D3-29E8C6705250}"/>
              </a:ext>
            </a:extLst>
          </p:cNvPr>
          <p:cNvSpPr/>
          <p:nvPr/>
        </p:nvSpPr>
        <p:spPr>
          <a:xfrm>
            <a:off x="3295471" y="5289262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-3,0%</a:t>
            </a:r>
          </a:p>
        </p:txBody>
      </p:sp>
      <p:sp>
        <p:nvSpPr>
          <p:cNvPr id="39" name="Rounded Rectangle 45">
            <a:extLst>
              <a:ext uri="{FF2B5EF4-FFF2-40B4-BE49-F238E27FC236}">
                <a16:creationId xmlns:a16="http://schemas.microsoft.com/office/drawing/2014/main" id="{A8A5C53E-45E2-4945-935A-FEE04762F396}"/>
              </a:ext>
            </a:extLst>
          </p:cNvPr>
          <p:cNvSpPr/>
          <p:nvPr/>
        </p:nvSpPr>
        <p:spPr>
          <a:xfrm>
            <a:off x="5802096" y="5296102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 -3,0%</a:t>
            </a:r>
          </a:p>
        </p:txBody>
      </p:sp>
      <p:sp>
        <p:nvSpPr>
          <p:cNvPr id="40" name="Rounded Rectangle 60">
            <a:extLst>
              <a:ext uri="{FF2B5EF4-FFF2-40B4-BE49-F238E27FC236}">
                <a16:creationId xmlns:a16="http://schemas.microsoft.com/office/drawing/2014/main" id="{7DE05AFE-B854-4F06-AA8F-9FF953DF0813}"/>
              </a:ext>
            </a:extLst>
          </p:cNvPr>
          <p:cNvSpPr/>
          <p:nvPr/>
        </p:nvSpPr>
        <p:spPr>
          <a:xfrm>
            <a:off x="3295471" y="5798047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 -2,7%</a:t>
            </a:r>
          </a:p>
        </p:txBody>
      </p:sp>
      <p:sp>
        <p:nvSpPr>
          <p:cNvPr id="42" name="Rounded Rectangle 45">
            <a:extLst>
              <a:ext uri="{FF2B5EF4-FFF2-40B4-BE49-F238E27FC236}">
                <a16:creationId xmlns:a16="http://schemas.microsoft.com/office/drawing/2014/main" id="{E006A3D6-5B3E-467A-A0FC-3AA4A628CE1A}"/>
              </a:ext>
            </a:extLst>
          </p:cNvPr>
          <p:cNvSpPr/>
          <p:nvPr/>
        </p:nvSpPr>
        <p:spPr>
          <a:xfrm>
            <a:off x="5802096" y="5804887"/>
            <a:ext cx="1090024" cy="418652"/>
          </a:xfrm>
          <a:prstGeom prst="roundRect">
            <a:avLst>
              <a:gd name="adj" fmla="val 466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 -2,7%</a:t>
            </a:r>
          </a:p>
        </p:txBody>
      </p:sp>
      <p:sp>
        <p:nvSpPr>
          <p:cNvPr id="45" name="1 Título">
            <a:extLst>
              <a:ext uri="{FF2B5EF4-FFF2-40B4-BE49-F238E27FC236}">
                <a16:creationId xmlns:a16="http://schemas.microsoft.com/office/drawing/2014/main" id="{425E2B69-3DC1-489E-B60E-05A0815238AD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8858280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3200" b="1" dirty="0">
                <a:solidFill>
                  <a:srgbClr val="FF6600"/>
                </a:solidFill>
                <a:latin typeface="+mj-lt"/>
                <a:ea typeface="+mj-ea"/>
                <a:cs typeface="Arial" pitchFamily="34" charset="0"/>
              </a:rPr>
              <a:t>Tendencias Enero 2019</a:t>
            </a:r>
          </a:p>
          <a:p>
            <a:pPr>
              <a:spcBef>
                <a:spcPct val="0"/>
              </a:spcBef>
              <a:defRPr/>
            </a:pPr>
            <a:r>
              <a:rPr lang="es-AR" sz="2000" b="1" dirty="0">
                <a:solidFill>
                  <a:srgbClr val="FF6600"/>
                </a:solidFill>
                <a:latin typeface="+mj-lt"/>
                <a:ea typeface="+mj-ea"/>
                <a:cs typeface="Arial" pitchFamily="34" charset="0"/>
              </a:rPr>
              <a:t>AREAS, SELF CADENA y SELF INDEPENDIENTE </a:t>
            </a:r>
            <a:endParaRPr lang="es-ES" sz="2000" b="1" dirty="0">
              <a:solidFill>
                <a:srgbClr val="FF660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4" name="Rounded Rectangle 60">
            <a:extLst>
              <a:ext uri="{FF2B5EF4-FFF2-40B4-BE49-F238E27FC236}">
                <a16:creationId xmlns:a16="http://schemas.microsoft.com/office/drawing/2014/main" id="{8F447B41-B45F-4F97-8C3D-C72787CE0E40}"/>
              </a:ext>
            </a:extLst>
          </p:cNvPr>
          <p:cNvSpPr/>
          <p:nvPr/>
        </p:nvSpPr>
        <p:spPr>
          <a:xfrm>
            <a:off x="3295471" y="1484832"/>
            <a:ext cx="1088624" cy="432000"/>
          </a:xfrm>
          <a:prstGeom prst="roundRect">
            <a:avLst>
              <a:gd name="adj" fmla="val 4667"/>
            </a:avLst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-7,3%</a:t>
            </a:r>
          </a:p>
        </p:txBody>
      </p:sp>
      <p:sp>
        <p:nvSpPr>
          <p:cNvPr id="49" name="Rounded Rectangle 45">
            <a:extLst>
              <a:ext uri="{FF2B5EF4-FFF2-40B4-BE49-F238E27FC236}">
                <a16:creationId xmlns:a16="http://schemas.microsoft.com/office/drawing/2014/main" id="{A16050F0-F7FB-453E-BD64-F8C61FE3B38E}"/>
              </a:ext>
            </a:extLst>
          </p:cNvPr>
          <p:cNvSpPr/>
          <p:nvPr/>
        </p:nvSpPr>
        <p:spPr>
          <a:xfrm>
            <a:off x="5802097" y="1484832"/>
            <a:ext cx="1088625" cy="432000"/>
          </a:xfrm>
          <a:prstGeom prst="roundRect">
            <a:avLst>
              <a:gd name="adj" fmla="val 4667"/>
            </a:avLst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-7,3%</a:t>
            </a:r>
          </a:p>
        </p:txBody>
      </p:sp>
      <p:sp>
        <p:nvSpPr>
          <p:cNvPr id="50" name="Rounded Rectangle 60">
            <a:extLst>
              <a:ext uri="{FF2B5EF4-FFF2-40B4-BE49-F238E27FC236}">
                <a16:creationId xmlns:a16="http://schemas.microsoft.com/office/drawing/2014/main" id="{94BED7FB-2456-4869-B84D-2976BFA1EC61}"/>
              </a:ext>
            </a:extLst>
          </p:cNvPr>
          <p:cNvSpPr/>
          <p:nvPr/>
        </p:nvSpPr>
        <p:spPr>
          <a:xfrm>
            <a:off x="3294072" y="1988840"/>
            <a:ext cx="1090024" cy="432000"/>
          </a:xfrm>
          <a:prstGeom prst="roundRect">
            <a:avLst>
              <a:gd name="adj" fmla="val 4667"/>
            </a:avLst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-6,9%</a:t>
            </a:r>
          </a:p>
        </p:txBody>
      </p:sp>
      <p:sp>
        <p:nvSpPr>
          <p:cNvPr id="52" name="Rounded Rectangle 45">
            <a:extLst>
              <a:ext uri="{FF2B5EF4-FFF2-40B4-BE49-F238E27FC236}">
                <a16:creationId xmlns:a16="http://schemas.microsoft.com/office/drawing/2014/main" id="{7CFAC2A5-5598-42FC-A854-7D53003188B9}"/>
              </a:ext>
            </a:extLst>
          </p:cNvPr>
          <p:cNvSpPr/>
          <p:nvPr/>
        </p:nvSpPr>
        <p:spPr>
          <a:xfrm>
            <a:off x="5824537" y="1988840"/>
            <a:ext cx="1066184" cy="432000"/>
          </a:xfrm>
          <a:prstGeom prst="roundRect">
            <a:avLst>
              <a:gd name="adj" fmla="val 4667"/>
            </a:avLst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 -6,9%</a:t>
            </a:r>
          </a:p>
        </p:txBody>
      </p:sp>
      <p:sp>
        <p:nvSpPr>
          <p:cNvPr id="53" name="Rounded Rectangle 60">
            <a:extLst>
              <a:ext uri="{FF2B5EF4-FFF2-40B4-BE49-F238E27FC236}">
                <a16:creationId xmlns:a16="http://schemas.microsoft.com/office/drawing/2014/main" id="{6625D202-C2B0-47E1-976A-D2BA65978C6E}"/>
              </a:ext>
            </a:extLst>
          </p:cNvPr>
          <p:cNvSpPr/>
          <p:nvPr/>
        </p:nvSpPr>
        <p:spPr>
          <a:xfrm>
            <a:off x="3294071" y="2492848"/>
            <a:ext cx="1090024" cy="432000"/>
          </a:xfrm>
          <a:prstGeom prst="roundRect">
            <a:avLst>
              <a:gd name="adj" fmla="val 4667"/>
            </a:avLst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-7,6%</a:t>
            </a:r>
          </a:p>
        </p:txBody>
      </p:sp>
      <p:sp>
        <p:nvSpPr>
          <p:cNvPr id="55" name="Rounded Rectangle 45">
            <a:extLst>
              <a:ext uri="{FF2B5EF4-FFF2-40B4-BE49-F238E27FC236}">
                <a16:creationId xmlns:a16="http://schemas.microsoft.com/office/drawing/2014/main" id="{A448EC52-AD62-4E89-BE60-6B0995B4F378}"/>
              </a:ext>
            </a:extLst>
          </p:cNvPr>
          <p:cNvSpPr/>
          <p:nvPr/>
        </p:nvSpPr>
        <p:spPr>
          <a:xfrm>
            <a:off x="5824539" y="2492848"/>
            <a:ext cx="1066183" cy="432000"/>
          </a:xfrm>
          <a:prstGeom prst="roundRect">
            <a:avLst>
              <a:gd name="adj" fmla="val 4667"/>
            </a:avLst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 -7,6%</a:t>
            </a:r>
          </a:p>
        </p:txBody>
      </p:sp>
      <p:sp>
        <p:nvSpPr>
          <p:cNvPr id="58" name="TextBox 50">
            <a:extLst>
              <a:ext uri="{FF2B5EF4-FFF2-40B4-BE49-F238E27FC236}">
                <a16:creationId xmlns:a16="http://schemas.microsoft.com/office/drawing/2014/main" id="{C37B7054-A104-405F-8D06-6FE9CCC7362C}"/>
              </a:ext>
            </a:extLst>
          </p:cNvPr>
          <p:cNvSpPr txBox="1"/>
          <p:nvPr/>
        </p:nvSpPr>
        <p:spPr>
          <a:xfrm rot="16200000">
            <a:off x="381502" y="1858861"/>
            <a:ext cx="147694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chemeClr val="bg1"/>
                </a:solidFill>
              </a:rPr>
              <a:t>TOTAL SELF ARGENTINA</a:t>
            </a:r>
          </a:p>
        </p:txBody>
      </p:sp>
      <p:sp>
        <p:nvSpPr>
          <p:cNvPr id="59" name="1 Título">
            <a:extLst>
              <a:ext uri="{FF2B5EF4-FFF2-40B4-BE49-F238E27FC236}">
                <a16:creationId xmlns:a16="http://schemas.microsoft.com/office/drawing/2014/main" id="{A05FF239-99B2-4690-A108-DB9A2C5D58F4}"/>
              </a:ext>
            </a:extLst>
          </p:cNvPr>
          <p:cNvSpPr txBox="1">
            <a:spLocks/>
          </p:cNvSpPr>
          <p:nvPr/>
        </p:nvSpPr>
        <p:spPr>
          <a:xfrm>
            <a:off x="1475656" y="1484784"/>
            <a:ext cx="1016012" cy="4082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dirty="0"/>
              <a:t>ARG </a:t>
            </a:r>
          </a:p>
        </p:txBody>
      </p:sp>
      <p:sp>
        <p:nvSpPr>
          <p:cNvPr id="60" name="1 Título">
            <a:extLst>
              <a:ext uri="{FF2B5EF4-FFF2-40B4-BE49-F238E27FC236}">
                <a16:creationId xmlns:a16="http://schemas.microsoft.com/office/drawing/2014/main" id="{082878D8-0AA0-4392-AD0A-A50CD401FB54}"/>
              </a:ext>
            </a:extLst>
          </p:cNvPr>
          <p:cNvSpPr txBox="1">
            <a:spLocks/>
          </p:cNvSpPr>
          <p:nvPr/>
        </p:nvSpPr>
        <p:spPr>
          <a:xfrm>
            <a:off x="1475656" y="1997137"/>
            <a:ext cx="1016012" cy="4082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dirty="0"/>
              <a:t>AMBA </a:t>
            </a:r>
          </a:p>
        </p:txBody>
      </p:sp>
      <p:sp>
        <p:nvSpPr>
          <p:cNvPr id="61" name="1 Título">
            <a:extLst>
              <a:ext uri="{FF2B5EF4-FFF2-40B4-BE49-F238E27FC236}">
                <a16:creationId xmlns:a16="http://schemas.microsoft.com/office/drawing/2014/main" id="{A5D25445-071B-4B48-826C-691EF93EF9F8}"/>
              </a:ext>
            </a:extLst>
          </p:cNvPr>
          <p:cNvSpPr txBox="1">
            <a:spLocks/>
          </p:cNvSpPr>
          <p:nvPr/>
        </p:nvSpPr>
        <p:spPr>
          <a:xfrm>
            <a:off x="1475658" y="2490632"/>
            <a:ext cx="1244437" cy="4082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dirty="0"/>
              <a:t>INTERIOR 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028624" y="980768"/>
            <a:ext cx="1615384" cy="3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/>
          </a:p>
        </p:txBody>
      </p:sp>
      <p:sp>
        <p:nvSpPr>
          <p:cNvPr id="10" name="TextBox 61">
            <a:extLst>
              <a:ext uri="{FF2B5EF4-FFF2-40B4-BE49-F238E27FC236}">
                <a16:creationId xmlns:a16="http://schemas.microsoft.com/office/drawing/2014/main" id="{669A4843-A306-4A1D-9710-77D5F86A13F4}"/>
              </a:ext>
            </a:extLst>
          </p:cNvPr>
          <p:cNvSpPr txBox="1"/>
          <p:nvPr/>
        </p:nvSpPr>
        <p:spPr>
          <a:xfrm>
            <a:off x="2892508" y="980768"/>
            <a:ext cx="17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>
                    <a:lumMod val="50000"/>
                  </a:schemeClr>
                </a:solidFill>
              </a:rPr>
              <a:t>ENE18 / ENE17</a:t>
            </a:r>
          </a:p>
        </p:txBody>
      </p:sp>
      <p:grpSp>
        <p:nvGrpSpPr>
          <p:cNvPr id="2048" name="2047 Grupo"/>
          <p:cNvGrpSpPr/>
          <p:nvPr/>
        </p:nvGrpSpPr>
        <p:grpSpPr>
          <a:xfrm>
            <a:off x="5364088" y="980768"/>
            <a:ext cx="1924681" cy="369332"/>
            <a:chOff x="6967799" y="947426"/>
            <a:chExt cx="1924681" cy="477413"/>
          </a:xfrm>
        </p:grpSpPr>
        <p:sp>
          <p:nvSpPr>
            <p:cNvPr id="63" name="62 Rectángulo redondeado"/>
            <p:cNvSpPr/>
            <p:nvPr/>
          </p:nvSpPr>
          <p:spPr>
            <a:xfrm>
              <a:off x="7112682" y="947426"/>
              <a:ext cx="1615384" cy="4653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/>
            </a:p>
          </p:txBody>
        </p:sp>
        <p:sp>
          <p:nvSpPr>
            <p:cNvPr id="12" name="TextBox 61">
              <a:extLst>
                <a:ext uri="{FF2B5EF4-FFF2-40B4-BE49-F238E27FC236}">
                  <a16:creationId xmlns:a16="http://schemas.microsoft.com/office/drawing/2014/main" id="{39FE7541-C7F1-4A04-9849-DFCEF5D4B17F}"/>
                </a:ext>
              </a:extLst>
            </p:cNvPr>
            <p:cNvSpPr txBox="1"/>
            <p:nvPr/>
          </p:nvSpPr>
          <p:spPr>
            <a:xfrm>
              <a:off x="6967799" y="947426"/>
              <a:ext cx="1924681" cy="477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>
                  <a:solidFill>
                    <a:schemeClr val="bg1">
                      <a:lumMod val="50000"/>
                    </a:schemeClr>
                  </a:solidFill>
                </a:rPr>
                <a:t>YTD 19/YTD 18</a:t>
              </a:r>
            </a:p>
          </p:txBody>
        </p:sp>
      </p:grpSp>
      <p:sp>
        <p:nvSpPr>
          <p:cNvPr id="68" name="TextBox 48">
            <a:extLst>
              <a:ext uri="{FF2B5EF4-FFF2-40B4-BE49-F238E27FC236}">
                <a16:creationId xmlns:a16="http://schemas.microsoft.com/office/drawing/2014/main" id="{141D5272-7EAC-49D6-A497-B6F057178418}"/>
              </a:ext>
            </a:extLst>
          </p:cNvPr>
          <p:cNvSpPr txBox="1"/>
          <p:nvPr/>
        </p:nvSpPr>
        <p:spPr>
          <a:xfrm>
            <a:off x="2555776" y="6612865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Copyright © 2019 Scentia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Box 48">
            <a:extLst>
              <a:ext uri="{FF2B5EF4-FFF2-40B4-BE49-F238E27FC236}">
                <a16:creationId xmlns:a16="http://schemas.microsoft.com/office/drawing/2014/main" id="{CB8D814B-5DEC-4819-B70A-FA4DD99CCFAD}"/>
              </a:ext>
            </a:extLst>
          </p:cNvPr>
          <p:cNvSpPr txBox="1"/>
          <p:nvPr/>
        </p:nvSpPr>
        <p:spPr>
          <a:xfrm>
            <a:off x="3890165" y="6612865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FUENTES: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UNIVERSO 21800 PDV – CANASTAS DE CONSUMO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MASIVO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– TICKET DATA ENE 2019– SCENTIA</a:t>
            </a:r>
          </a:p>
        </p:txBody>
      </p:sp>
      <p:sp>
        <p:nvSpPr>
          <p:cNvPr id="70" name="Rectángulo redondeado 8">
            <a:extLst>
              <a:ext uri="{FF2B5EF4-FFF2-40B4-BE49-F238E27FC236}">
                <a16:creationId xmlns:a16="http://schemas.microsoft.com/office/drawing/2014/main" id="{52D27BD7-7A28-40E5-BBDF-7F0EA34DDC9B}"/>
              </a:ext>
            </a:extLst>
          </p:cNvPr>
          <p:cNvSpPr/>
          <p:nvPr/>
        </p:nvSpPr>
        <p:spPr>
          <a:xfrm rot="16200000">
            <a:off x="3862278" y="2232737"/>
            <a:ext cx="1512074" cy="6388091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dirty="0"/>
          </a:p>
        </p:txBody>
      </p:sp>
      <p:sp>
        <p:nvSpPr>
          <p:cNvPr id="71" name="Rectángulo redondeado 8">
            <a:extLst>
              <a:ext uri="{FF2B5EF4-FFF2-40B4-BE49-F238E27FC236}">
                <a16:creationId xmlns:a16="http://schemas.microsoft.com/office/drawing/2014/main" id="{A3C8B988-AA86-420F-A410-2CFF8386D4FE}"/>
              </a:ext>
            </a:extLst>
          </p:cNvPr>
          <p:cNvSpPr/>
          <p:nvPr/>
        </p:nvSpPr>
        <p:spPr>
          <a:xfrm rot="16200000">
            <a:off x="3862279" y="627598"/>
            <a:ext cx="1512073" cy="6388094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dirty="0"/>
          </a:p>
        </p:txBody>
      </p:sp>
      <p:sp>
        <p:nvSpPr>
          <p:cNvPr id="72" name="Rectángulo redondeado 8">
            <a:extLst>
              <a:ext uri="{FF2B5EF4-FFF2-40B4-BE49-F238E27FC236}">
                <a16:creationId xmlns:a16="http://schemas.microsoft.com/office/drawing/2014/main" id="{E4CAA8AC-C8FB-4038-86C8-BD3E1D32491E}"/>
              </a:ext>
            </a:extLst>
          </p:cNvPr>
          <p:cNvSpPr/>
          <p:nvPr/>
        </p:nvSpPr>
        <p:spPr>
          <a:xfrm rot="16200000">
            <a:off x="3878336" y="-1009178"/>
            <a:ext cx="1531346" cy="6336705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dirty="0"/>
          </a:p>
        </p:txBody>
      </p:sp>
      <p:sp>
        <p:nvSpPr>
          <p:cNvPr id="73" name="25 Elipse">
            <a:extLst>
              <a:ext uri="{FF2B5EF4-FFF2-40B4-BE49-F238E27FC236}">
                <a16:creationId xmlns:a16="http://schemas.microsoft.com/office/drawing/2014/main" id="{3A7EDDB6-E417-4A00-A7EE-B6657BA4C7ED}"/>
              </a:ext>
            </a:extLst>
          </p:cNvPr>
          <p:cNvSpPr>
            <a:spLocks noChangeAspect="1"/>
          </p:cNvSpPr>
          <p:nvPr/>
        </p:nvSpPr>
        <p:spPr>
          <a:xfrm>
            <a:off x="86817" y="1853825"/>
            <a:ext cx="675955" cy="63680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 dirty="0"/>
          </a:p>
        </p:txBody>
      </p:sp>
      <p:pic>
        <p:nvPicPr>
          <p:cNvPr id="74" name="Picture 7">
            <a:extLst>
              <a:ext uri="{FF2B5EF4-FFF2-40B4-BE49-F238E27FC236}">
                <a16:creationId xmlns:a16="http://schemas.microsoft.com/office/drawing/2014/main" id="{9EFECC67-B728-48BA-A1F4-8861D7801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r="22244" b="29011"/>
          <a:stretch/>
        </p:blipFill>
        <p:spPr bwMode="auto">
          <a:xfrm>
            <a:off x="210345" y="1992039"/>
            <a:ext cx="455171" cy="34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0746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WebJudy\Scentia 2015\ppt Mayo 2017\jpg\Seccion_Titulo-05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472" cy="68580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907704" y="2420890"/>
            <a:ext cx="7175552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36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Tendencias Self Service </a:t>
            </a:r>
          </a:p>
          <a:p>
            <a:pPr lvl="0">
              <a:spcBef>
                <a:spcPct val="0"/>
              </a:spcBef>
              <a:defRPr/>
            </a:pPr>
            <a:r>
              <a:rPr lang="es-AR" sz="24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Variaciones Principales Categorías</a:t>
            </a:r>
            <a:endParaRPr lang="es-ES" sz="2800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979712" y="4871334"/>
            <a:ext cx="6429420" cy="1293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26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Febrero 2018</a:t>
            </a:r>
            <a:endParaRPr lang="es-ES" sz="2600" b="1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357422" y="3645026"/>
            <a:ext cx="6357982" cy="19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>
            <a:extLst>
              <a:ext uri="{FF2B5EF4-FFF2-40B4-BE49-F238E27FC236}">
                <a16:creationId xmlns:a16="http://schemas.microsoft.com/office/drawing/2014/main" id="{5104006C-B6BF-4606-BEA1-BE803E15B06E}"/>
              </a:ext>
            </a:extLst>
          </p:cNvPr>
          <p:cNvSpPr txBox="1">
            <a:spLocks/>
          </p:cNvSpPr>
          <p:nvPr/>
        </p:nvSpPr>
        <p:spPr>
          <a:xfrm>
            <a:off x="6660232" y="6165304"/>
            <a:ext cx="2423024" cy="491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AR" sz="2600" b="1" dirty="0">
                <a:solidFill>
                  <a:srgbClr val="06BFFF"/>
                </a:solidFill>
                <a:latin typeface="+mj-lt"/>
                <a:ea typeface="+mj-ea"/>
                <a:cs typeface="Arial" pitchFamily="34" charset="0"/>
              </a:rPr>
              <a:t>Enero 2019</a:t>
            </a:r>
            <a:endParaRPr lang="es-ES" sz="2600" b="1" dirty="0">
              <a:solidFill>
                <a:srgbClr val="06BFFF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953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34071</TotalTime>
  <Words>1245</Words>
  <Application>Microsoft Office PowerPoint</Application>
  <PresentationFormat>Presentación en pantalla (4:3)</PresentationFormat>
  <Paragraphs>237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Judy</dc:creator>
  <cp:lastModifiedBy>Pablo Vardé</cp:lastModifiedBy>
  <cp:revision>851</cp:revision>
  <dcterms:created xsi:type="dcterms:W3CDTF">2017-04-25T14:01:35Z</dcterms:created>
  <dcterms:modified xsi:type="dcterms:W3CDTF">2019-02-13T23:32:15Z</dcterms:modified>
</cp:coreProperties>
</file>