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860" r:id="rId3"/>
    <p:sldId id="868" r:id="rId4"/>
    <p:sldId id="869" r:id="rId5"/>
    <p:sldId id="862" r:id="rId6"/>
    <p:sldId id="259" r:id="rId7"/>
    <p:sldId id="272" r:id="rId8"/>
    <p:sldId id="273" r:id="rId9"/>
    <p:sldId id="303" r:id="rId10"/>
    <p:sldId id="327" r:id="rId11"/>
    <p:sldId id="304" r:id="rId12"/>
    <p:sldId id="864" r:id="rId13"/>
    <p:sldId id="867" r:id="rId14"/>
    <p:sldId id="305" r:id="rId15"/>
    <p:sldId id="298" r:id="rId16"/>
    <p:sldId id="306" r:id="rId17"/>
    <p:sldId id="856" r:id="rId18"/>
    <p:sldId id="307" r:id="rId19"/>
    <p:sldId id="863" r:id="rId20"/>
    <p:sldId id="866" r:id="rId21"/>
    <p:sldId id="282" r:id="rId2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431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Vardé" initials="PV" lastIdx="1" clrIdx="0">
    <p:extLst>
      <p:ext uri="{19B8F6BF-5375-455C-9EA6-DF929625EA0E}">
        <p15:presenceInfo xmlns:p15="http://schemas.microsoft.com/office/powerpoint/2012/main" userId="Pablo Vardé"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4B"/>
    <a:srgbClr val="FF6600"/>
    <a:srgbClr val="00B0F0"/>
    <a:srgbClr val="4F81BD"/>
    <a:srgbClr val="F4F4F4"/>
    <a:srgbClr val="BFBFBF"/>
    <a:srgbClr val="B3A2C7"/>
    <a:srgbClr val="06BFFF"/>
    <a:srgbClr val="E5ECF5"/>
    <a:srgbClr val="FF7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55" d="100"/>
          <a:sy n="55" d="100"/>
        </p:scale>
        <p:origin x="1142" y="43"/>
      </p:cViewPr>
      <p:guideLst>
        <p:guide orient="horz" pos="2160"/>
        <p:guide pos="2880"/>
        <p:guide orient="horz" pos="431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61181471316836E-2"/>
          <c:y val="0.12736962815097555"/>
          <c:w val="0.97523881852868322"/>
          <c:h val="0.87263037184902448"/>
        </c:manualLayout>
      </c:layout>
      <c:barChart>
        <c:barDir val="col"/>
        <c:grouping val="clustered"/>
        <c:varyColors val="0"/>
        <c:ser>
          <c:idx val="0"/>
          <c:order val="0"/>
          <c:tx>
            <c:strRef>
              <c:f>Sheet1!$B$1</c:f>
              <c:strCache>
                <c:ptCount val="1"/>
                <c:pt idx="0">
                  <c:v>VAR VOL</c:v>
                </c:pt>
              </c:strCache>
            </c:strRef>
          </c:tx>
          <c:spPr>
            <a:solidFill>
              <a:srgbClr val="00B0F0"/>
            </a:solidFill>
            <a:ln>
              <a:solidFill>
                <a:schemeClr val="bg1"/>
              </a:solidFill>
            </a:ln>
            <a:effectLst/>
          </c:spPr>
          <c:invertIfNegative val="0"/>
          <c:dPt>
            <c:idx val="0"/>
            <c:invertIfNegative val="0"/>
            <c:bubble3D val="0"/>
            <c:spPr>
              <a:solidFill>
                <a:schemeClr val="bg1"/>
              </a:solidFill>
              <a:ln>
                <a:solidFill>
                  <a:schemeClr val="bg1"/>
                </a:solidFill>
              </a:ln>
              <a:effectLst/>
            </c:spPr>
            <c:extLst xmlns:c16r2="http://schemas.microsoft.com/office/drawing/2015/06/chart">
              <c:ext xmlns:c16="http://schemas.microsoft.com/office/drawing/2014/chart" uri="{C3380CC4-5D6E-409C-BE32-E72D297353CC}">
                <c16:uniqueId val="{00000000-6DBF-4699-B774-C33299251520}"/>
              </c:ext>
            </c:extLst>
          </c:dPt>
          <c:dPt>
            <c:idx val="1"/>
            <c:invertIfNegative val="0"/>
            <c:bubble3D val="0"/>
            <c:extLst xmlns:c16r2="http://schemas.microsoft.com/office/drawing/2015/06/chart">
              <c:ext xmlns:c16="http://schemas.microsoft.com/office/drawing/2014/chart" uri="{C3380CC4-5D6E-409C-BE32-E72D297353CC}">
                <c16:uniqueId val="{00000001-6DBF-4699-B774-C33299251520}"/>
              </c:ext>
            </c:extLst>
          </c:dPt>
          <c:dPt>
            <c:idx val="2"/>
            <c:invertIfNegative val="0"/>
            <c:bubble3D val="0"/>
            <c:extLst xmlns:c16r2="http://schemas.microsoft.com/office/drawing/2015/06/chart">
              <c:ext xmlns:c16="http://schemas.microsoft.com/office/drawing/2014/chart" uri="{C3380CC4-5D6E-409C-BE32-E72D297353CC}">
                <c16:uniqueId val="{00000002-6DBF-4699-B774-C33299251520}"/>
              </c:ext>
            </c:extLst>
          </c:dPt>
          <c:dPt>
            <c:idx val="3"/>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3-6DBF-4699-B774-C33299251520}"/>
              </c:ext>
            </c:extLst>
          </c:dPt>
          <c:dPt>
            <c:idx val="4"/>
            <c:invertIfNegative val="0"/>
            <c:bubble3D val="0"/>
            <c:spPr>
              <a:solidFill>
                <a:srgbClr val="00B0F0"/>
              </a:solidFill>
              <a:ln>
                <a:solidFill>
                  <a:srgbClr val="00B0F0"/>
                </a:solidFill>
              </a:ln>
              <a:effectLst/>
            </c:spPr>
            <c:extLst xmlns:c16r2="http://schemas.microsoft.com/office/drawing/2015/06/chart">
              <c:ext xmlns:c16="http://schemas.microsoft.com/office/drawing/2014/chart" uri="{C3380CC4-5D6E-409C-BE32-E72D297353CC}">
                <c16:uniqueId val="{00000004-6DBF-4699-B774-C33299251520}"/>
              </c:ext>
            </c:extLst>
          </c:dPt>
          <c:dPt>
            <c:idx val="5"/>
            <c:invertIfNegative val="0"/>
            <c:bubble3D val="0"/>
            <c:spPr>
              <a:solidFill>
                <a:srgbClr val="FF0000"/>
              </a:solidFill>
              <a:ln>
                <a:solidFill>
                  <a:schemeClr val="bg1"/>
                </a:solidFill>
              </a:ln>
              <a:effectLst/>
            </c:spPr>
            <c:extLst xmlns:c16r2="http://schemas.microsoft.com/office/drawing/2015/06/chart">
              <c:ext xmlns:c16="http://schemas.microsoft.com/office/drawing/2014/chart" uri="{C3380CC4-5D6E-409C-BE32-E72D297353CC}">
                <c16:uniqueId val="{00000005-6DBF-4699-B774-C33299251520}"/>
              </c:ext>
            </c:extLst>
          </c:dPt>
          <c:dPt>
            <c:idx val="6"/>
            <c:invertIfNegative val="0"/>
            <c:bubble3D val="0"/>
            <c:spPr>
              <a:solidFill>
                <a:srgbClr val="FF0000"/>
              </a:solidFill>
              <a:ln>
                <a:solidFill>
                  <a:schemeClr val="bg1"/>
                </a:solidFill>
              </a:ln>
              <a:effectLst/>
            </c:spPr>
            <c:extLst xmlns:c16r2="http://schemas.microsoft.com/office/drawing/2015/06/chart">
              <c:ext xmlns:c16="http://schemas.microsoft.com/office/drawing/2014/chart" uri="{C3380CC4-5D6E-409C-BE32-E72D297353CC}">
                <c16:uniqueId val="{00000006-6DBF-4699-B774-C33299251520}"/>
              </c:ext>
            </c:extLst>
          </c:dPt>
          <c:dPt>
            <c:idx val="7"/>
            <c:invertIfNegative val="0"/>
            <c:bubble3D val="0"/>
            <c:spPr>
              <a:solidFill>
                <a:srgbClr val="FF0000"/>
              </a:solidFill>
              <a:ln>
                <a:solidFill>
                  <a:srgbClr val="FF0000"/>
                </a:solidFill>
              </a:ln>
              <a:effectLst/>
            </c:spPr>
            <c:extLst xmlns:c16r2="http://schemas.microsoft.com/office/drawing/2015/06/chart">
              <c:ext xmlns:c16="http://schemas.microsoft.com/office/drawing/2014/chart" uri="{C3380CC4-5D6E-409C-BE32-E72D297353CC}">
                <c16:uniqueId val="{00000007-6DBF-4699-B774-C33299251520}"/>
              </c:ext>
            </c:extLst>
          </c:dPt>
          <c:dPt>
            <c:idx val="8"/>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09-6DBF-4699-B774-C33299251520}"/>
              </c:ext>
            </c:extLst>
          </c:dPt>
          <c:dPt>
            <c:idx val="9"/>
            <c:invertIfNegative val="0"/>
            <c:bubble3D val="0"/>
            <c:extLst xmlns:c16r2="http://schemas.microsoft.com/office/drawing/2015/06/chart">
              <c:ext xmlns:c16="http://schemas.microsoft.com/office/drawing/2014/chart" uri="{C3380CC4-5D6E-409C-BE32-E72D297353CC}">
                <c16:uniqueId val="{0000000A-6DBF-4699-B774-C33299251520}"/>
              </c:ext>
            </c:extLst>
          </c:dPt>
          <c:dPt>
            <c:idx val="10"/>
            <c:invertIfNegative val="0"/>
            <c:bubble3D val="0"/>
            <c:extLst xmlns:c16r2="http://schemas.microsoft.com/office/drawing/2015/06/chart">
              <c:ext xmlns:c16="http://schemas.microsoft.com/office/drawing/2014/chart" uri="{C3380CC4-5D6E-409C-BE32-E72D297353CC}">
                <c16:uniqueId val="{0000000B-6DBF-4699-B774-C33299251520}"/>
              </c:ext>
            </c:extLst>
          </c:dPt>
          <c:dPt>
            <c:idx val="11"/>
            <c:invertIfNegative val="0"/>
            <c:bubble3D val="0"/>
            <c:extLst xmlns:c16r2="http://schemas.microsoft.com/office/drawing/2015/06/chart">
              <c:ext xmlns:c16="http://schemas.microsoft.com/office/drawing/2014/chart" uri="{C3380CC4-5D6E-409C-BE32-E72D297353CC}">
                <c16:uniqueId val="{0000000C-6DBF-4699-B774-C33299251520}"/>
              </c:ext>
            </c:extLst>
          </c:dPt>
          <c:dPt>
            <c:idx val="12"/>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0E-6DBF-4699-B774-C33299251520}"/>
              </c:ext>
            </c:extLst>
          </c:dPt>
          <c:dPt>
            <c:idx val="13"/>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0-6DBF-4699-B774-C33299251520}"/>
              </c:ext>
            </c:extLst>
          </c:dPt>
          <c:dPt>
            <c:idx val="14"/>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2-6DBF-4699-B774-C33299251520}"/>
              </c:ext>
            </c:extLst>
          </c:dPt>
          <c:dPt>
            <c:idx val="15"/>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4-6DBF-4699-B774-C33299251520}"/>
              </c:ext>
            </c:extLst>
          </c:dPt>
          <c:dPt>
            <c:idx val="16"/>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6-6DBF-4699-B774-C33299251520}"/>
              </c:ext>
            </c:extLst>
          </c:dPt>
          <c:dPt>
            <c:idx val="17"/>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8-6DBF-4699-B774-C33299251520}"/>
              </c:ext>
            </c:extLst>
          </c:dPt>
          <c:dPt>
            <c:idx val="18"/>
            <c:invertIfNegative val="0"/>
            <c:bubble3D val="0"/>
            <c:spPr>
              <a:solidFill>
                <a:srgbClr val="00B0F0"/>
              </a:solidFill>
              <a:ln>
                <a:solidFill>
                  <a:schemeClr val="bg1"/>
                </a:solidFill>
              </a:ln>
              <a:effectLst/>
            </c:spPr>
            <c:extLst xmlns:c16r2="http://schemas.microsoft.com/office/drawing/2015/06/chart">
              <c:ext xmlns:c16="http://schemas.microsoft.com/office/drawing/2014/chart" uri="{C3380CC4-5D6E-409C-BE32-E72D297353CC}">
                <c16:uniqueId val="{0000001A-6DBF-4699-B774-C33299251520}"/>
              </c:ext>
            </c:extLst>
          </c:dPt>
          <c:dLbls>
            <c:dLbl>
              <c:idx val="0"/>
              <c:delete val="1"/>
              <c:extLst xmlns:c16r2="http://schemas.microsoft.com/office/drawing/2015/06/chart">
                <c:ext xmlns:c16="http://schemas.microsoft.com/office/drawing/2014/chart" uri="{C3380CC4-5D6E-409C-BE32-E72D297353CC}">
                  <c16:uniqueId val="{00000000-6DBF-4699-B774-C33299251520}"/>
                </c:ext>
                <c:ext xmlns:c15="http://schemas.microsoft.com/office/drawing/2012/chart" uri="{CE6537A1-D6FC-4f65-9D91-7224C49458BB}"/>
              </c:extLst>
            </c:dLbl>
            <c:dLbl>
              <c:idx val="3"/>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inEnd"/>
              <c:showLegendKey val="0"/>
              <c:showVal val="1"/>
              <c:showCatName val="0"/>
              <c:showSerName val="0"/>
              <c:showPercent val="0"/>
              <c:showBubbleSize val="0"/>
            </c:dLbl>
            <c:dLbl>
              <c:idx val="5"/>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inEnd"/>
              <c:showLegendKey val="0"/>
              <c:showVal val="1"/>
              <c:showCatName val="0"/>
              <c:showSerName val="0"/>
              <c:showPercent val="0"/>
              <c:showBubbleSize val="0"/>
            </c:dLbl>
            <c:dLbl>
              <c:idx val="6"/>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inEnd"/>
              <c:showLegendKey val="0"/>
              <c:showVal val="1"/>
              <c:showCatName val="0"/>
              <c:showSerName val="0"/>
              <c:showPercent val="0"/>
              <c:showBubbleSize val="0"/>
            </c:dLbl>
            <c:dLbl>
              <c:idx val="7"/>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inEnd"/>
              <c:showLegendKey val="0"/>
              <c:showVal val="1"/>
              <c:showCatName val="0"/>
              <c:showSerName val="0"/>
              <c:showPercent val="0"/>
              <c:showBubbleSize val="0"/>
            </c:dLbl>
            <c:dLbl>
              <c:idx val="8"/>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DBF-4699-B774-C33299251520}"/>
                </c:ext>
                <c:ext xmlns:c15="http://schemas.microsoft.com/office/drawing/2012/chart" uri="{CE6537A1-D6FC-4f65-9D91-7224C49458BB}"/>
              </c:extLst>
            </c:dLbl>
            <c:dLbl>
              <c:idx val="10"/>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DBF-4699-B774-C33299251520}"/>
                </c:ext>
                <c:ext xmlns:c15="http://schemas.microsoft.com/office/drawing/2012/chart" uri="{CE6537A1-D6FC-4f65-9D91-7224C49458BB}"/>
              </c:extLst>
            </c:dLbl>
            <c:dLbl>
              <c:idx val="11"/>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DBF-4699-B774-C33299251520}"/>
                </c:ext>
                <c:ext xmlns:c15="http://schemas.microsoft.com/office/drawing/2012/chart" uri="{CE6537A1-D6FC-4f65-9D91-7224C49458BB}"/>
              </c:extLst>
            </c:dLbl>
            <c:dLbl>
              <c:idx val="12"/>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DBF-4699-B774-C33299251520}"/>
                </c:ext>
                <c:ext xmlns:c15="http://schemas.microsoft.com/office/drawing/2012/chart" uri="{CE6537A1-D6FC-4f65-9D91-7224C49458BB}"/>
              </c:extLst>
            </c:dLbl>
            <c:dLbl>
              <c:idx val="13"/>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DBF-4699-B774-C33299251520}"/>
                </c:ext>
                <c:ext xmlns:c15="http://schemas.microsoft.com/office/drawing/2012/chart" uri="{CE6537A1-D6FC-4f65-9D91-7224C49458BB}"/>
              </c:extLst>
            </c:dLbl>
            <c:dLbl>
              <c:idx val="17"/>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6DBF-4699-B774-C33299251520}"/>
                </c:ext>
                <c:ext xmlns:c15="http://schemas.microsoft.com/office/drawing/2012/chart" uri="{CE6537A1-D6FC-4f65-9D91-7224C49458BB}"/>
              </c:extLst>
            </c:dLbl>
            <c:dLbl>
              <c:idx val="18"/>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6DBF-4699-B774-C33299251520}"/>
                </c:ext>
                <c:ext xmlns:c15="http://schemas.microsoft.com/office/drawing/2012/chart" uri="{CE6537A1-D6FC-4f65-9D91-7224C49458BB}"/>
              </c:extLst>
            </c:dLbl>
            <c:dLbl>
              <c:idx val="19"/>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DBF-4699-B774-C33299251520}"/>
                </c:ext>
                <c:ext xmlns:c15="http://schemas.microsoft.com/office/drawing/2012/chart" uri="{CE6537A1-D6FC-4f65-9D91-7224C49458BB}"/>
              </c:extLst>
            </c:dLbl>
            <c:dLbl>
              <c:idx val="20"/>
              <c:layout>
                <c:manualLayout>
                  <c:x val="1.3888888888888889E-3"/>
                  <c:y val="2.316221864352772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6DBF-4699-B774-C33299251520}"/>
                </c:ext>
                <c:ext xmlns:c15="http://schemas.microsoft.com/office/drawing/2012/chart" uri="{CE6537A1-D6FC-4f65-9D91-7224C49458BB}"/>
              </c:extLst>
            </c:dLbl>
            <c:dLbl>
              <c:idx val="22"/>
              <c:layout>
                <c:manualLayout>
                  <c:x val="0"/>
                  <c:y val="0.2575171977262420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DBF-4699-B774-C33299251520}"/>
                </c:ext>
                <c:ext xmlns:c15="http://schemas.microsoft.com/office/drawing/2012/chart" uri="{CE6537A1-D6FC-4f65-9D91-7224C49458BB}"/>
              </c:extLst>
            </c:dLbl>
            <c:dLbl>
              <c:idx val="23"/>
              <c:layout>
                <c:manualLayout>
                  <c:x val="1.3888888888888889E-3"/>
                  <c:y val="3.639777215411499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6DBF-4699-B774-C33299251520}"/>
                </c:ext>
                <c:ext xmlns:c15="http://schemas.microsoft.com/office/drawing/2012/chart" uri="{CE6537A1-D6FC-4f65-9D91-7224C49458BB}"/>
              </c:extLst>
            </c:dLbl>
            <c:dLbl>
              <c:idx val="24"/>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6DBF-4699-B774-C33299251520}"/>
                </c:ext>
                <c:ext xmlns:c15="http://schemas.microsoft.com/office/drawing/2012/chart" uri="{CE6537A1-D6FC-4f65-9D91-7224C49458BB}"/>
              </c:extLst>
            </c:dLbl>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25400" cap="rnd">
                <a:solidFill>
                  <a:schemeClr val="accent1"/>
                </a:solidFill>
                <a:prstDash val="sysDash"/>
              </a:ln>
              <a:effectLst/>
            </c:spPr>
            <c:trendlineType val="movingAvg"/>
            <c:period val="2"/>
            <c:dispRSqr val="0"/>
            <c:dispEq val="0"/>
          </c:trendline>
          <c:cat>
            <c:strRef>
              <c:f>Sheet1!$A$2:$A$9</c:f>
              <c:strCache>
                <c:ptCount val="8"/>
                <c:pt idx="1">
                  <c:v>2012 vs 2011</c:v>
                </c:pt>
                <c:pt idx="2">
                  <c:v>2013 vs 2012</c:v>
                </c:pt>
                <c:pt idx="3">
                  <c:v>2014 vs 2013</c:v>
                </c:pt>
                <c:pt idx="4">
                  <c:v>2015 vs 2014</c:v>
                </c:pt>
                <c:pt idx="5">
                  <c:v>2016 vs 2015</c:v>
                </c:pt>
                <c:pt idx="6">
                  <c:v>2017 vs 2016</c:v>
                </c:pt>
                <c:pt idx="7">
                  <c:v>2018 vs 2017</c:v>
                </c:pt>
              </c:strCache>
            </c:strRef>
          </c:cat>
          <c:val>
            <c:numRef>
              <c:f>Sheet1!$B$2:$B$9</c:f>
              <c:numCache>
                <c:formatCode>0.0%</c:formatCode>
                <c:ptCount val="8"/>
                <c:pt idx="0">
                  <c:v>2.3E-2</c:v>
                </c:pt>
                <c:pt idx="1">
                  <c:v>2.1999999999999999E-2</c:v>
                </c:pt>
                <c:pt idx="2">
                  <c:v>2.9000000000000001E-2</c:v>
                </c:pt>
                <c:pt idx="3">
                  <c:v>-1.4999999999999999E-2</c:v>
                </c:pt>
                <c:pt idx="4">
                  <c:v>2.5000000000000001E-2</c:v>
                </c:pt>
                <c:pt idx="5">
                  <c:v>-4.4999999999999998E-2</c:v>
                </c:pt>
                <c:pt idx="6">
                  <c:v>-3.1E-2</c:v>
                </c:pt>
                <c:pt idx="7">
                  <c:v>-1.4999999999999999E-2</c:v>
                </c:pt>
              </c:numCache>
            </c:numRef>
          </c:val>
          <c:extLst xmlns:c16r2="http://schemas.microsoft.com/office/drawing/2015/06/chart">
            <c:ext xmlns:c16="http://schemas.microsoft.com/office/drawing/2014/chart" uri="{C3380CC4-5D6E-409C-BE32-E72D297353CC}">
              <c16:uniqueId val="{00000021-6DBF-4699-B774-C33299251520}"/>
            </c:ext>
          </c:extLst>
        </c:ser>
        <c:dLbls>
          <c:dLblPos val="outEnd"/>
          <c:showLegendKey val="0"/>
          <c:showVal val="1"/>
          <c:showCatName val="0"/>
          <c:showSerName val="0"/>
          <c:showPercent val="0"/>
          <c:showBubbleSize val="0"/>
        </c:dLbls>
        <c:gapWidth val="24"/>
        <c:overlap val="-100"/>
        <c:axId val="-253678704"/>
        <c:axId val="-253672176"/>
      </c:barChart>
      <c:catAx>
        <c:axId val="-25367870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1" i="0" u="none" strike="noStrike" kern="1200" cap="all" spc="120" normalizeH="0" baseline="0">
                <a:solidFill>
                  <a:schemeClr val="bg1">
                    <a:lumMod val="50000"/>
                  </a:schemeClr>
                </a:solidFill>
                <a:latin typeface="+mn-lt"/>
                <a:ea typeface="+mn-ea"/>
                <a:cs typeface="+mn-cs"/>
              </a:defRPr>
            </a:pPr>
            <a:endParaRPr lang="es-AR"/>
          </a:p>
        </c:txPr>
        <c:crossAx val="-253672176"/>
        <c:crosses val="autoZero"/>
        <c:auto val="1"/>
        <c:lblAlgn val="ctr"/>
        <c:lblOffset val="100"/>
        <c:noMultiLvlLbl val="0"/>
      </c:catAx>
      <c:valAx>
        <c:axId val="-253672176"/>
        <c:scaling>
          <c:orientation val="minMax"/>
        </c:scaling>
        <c:delete val="1"/>
        <c:axPos val="l"/>
        <c:numFmt formatCode="0.0%" sourceLinked="1"/>
        <c:majorTickMark val="none"/>
        <c:minorTickMark val="none"/>
        <c:tickLblPos val="nextTo"/>
        <c:crossAx val="-25367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761181471316836E-2"/>
          <c:y val="0.12736962815097555"/>
          <c:w val="0.97523881852868322"/>
          <c:h val="0.87263037184902448"/>
        </c:manualLayout>
      </c:layout>
      <c:barChart>
        <c:barDir val="col"/>
        <c:grouping val="clustered"/>
        <c:varyColors val="0"/>
        <c:ser>
          <c:idx val="0"/>
          <c:order val="0"/>
          <c:tx>
            <c:strRef>
              <c:f>Sheet1!$B$1</c:f>
              <c:strCache>
                <c:ptCount val="1"/>
                <c:pt idx="0">
                  <c:v>VAR VOL</c:v>
                </c:pt>
              </c:strCache>
            </c:strRef>
          </c:tx>
          <c:spPr>
            <a:solidFill>
              <a:schemeClr val="bg1"/>
            </a:solidFill>
            <a:ln w="19050">
              <a:solidFill>
                <a:srgbClr val="FF0000"/>
              </a:solidFill>
            </a:ln>
            <a:effectLst/>
          </c:spPr>
          <c:invertIfNegative val="0"/>
          <c:dPt>
            <c:idx val="0"/>
            <c:invertIfNegative val="0"/>
            <c:bubble3D val="0"/>
            <c:spPr>
              <a:solidFill>
                <a:schemeClr val="bg1"/>
              </a:solidFill>
              <a:ln w="19050">
                <a:solidFill>
                  <a:srgbClr val="00B0F0"/>
                </a:solidFill>
              </a:ln>
              <a:effectLst/>
            </c:spPr>
            <c:extLst xmlns:c16r2="http://schemas.microsoft.com/office/drawing/2015/06/chart">
              <c:ext xmlns:c16="http://schemas.microsoft.com/office/drawing/2014/chart" uri="{C3380CC4-5D6E-409C-BE32-E72D297353CC}">
                <c16:uniqueId val="{00000000-88E0-47B5-8654-A4BC5CB511A2}"/>
              </c:ext>
            </c:extLst>
          </c:dPt>
          <c:dPt>
            <c:idx val="1"/>
            <c:invertIfNegative val="0"/>
            <c:bubble3D val="0"/>
            <c:spPr>
              <a:solidFill>
                <a:schemeClr val="bg1"/>
              </a:solidFill>
              <a:ln w="19050">
                <a:solidFill>
                  <a:srgbClr val="00B0F0"/>
                </a:solidFill>
              </a:ln>
              <a:effectLst/>
            </c:spPr>
            <c:extLst xmlns:c16r2="http://schemas.microsoft.com/office/drawing/2015/06/chart">
              <c:ext xmlns:c16="http://schemas.microsoft.com/office/drawing/2014/chart" uri="{C3380CC4-5D6E-409C-BE32-E72D297353CC}">
                <c16:uniqueId val="{00000001-88E0-47B5-8654-A4BC5CB511A2}"/>
              </c:ext>
            </c:extLst>
          </c:dPt>
          <c:dPt>
            <c:idx val="2"/>
            <c:invertIfNegative val="0"/>
            <c:bubble3D val="0"/>
            <c:spPr>
              <a:solidFill>
                <a:schemeClr val="bg1"/>
              </a:solidFill>
              <a:ln w="19050">
                <a:solidFill>
                  <a:srgbClr val="00B0F0"/>
                </a:solidFill>
              </a:ln>
              <a:effectLst/>
            </c:spPr>
            <c:extLst xmlns:c16r2="http://schemas.microsoft.com/office/drawing/2015/06/chart">
              <c:ext xmlns:c16="http://schemas.microsoft.com/office/drawing/2014/chart" uri="{C3380CC4-5D6E-409C-BE32-E72D297353CC}">
                <c16:uniqueId val="{00000002-88E0-47B5-8654-A4BC5CB511A2}"/>
              </c:ext>
            </c:extLst>
          </c:dPt>
          <c:dPt>
            <c:idx val="3"/>
            <c:invertIfNegative val="0"/>
            <c:bubble3D val="0"/>
            <c:extLst xmlns:c16r2="http://schemas.microsoft.com/office/drawing/2015/06/chart">
              <c:ext xmlns:c16="http://schemas.microsoft.com/office/drawing/2014/chart" uri="{C3380CC4-5D6E-409C-BE32-E72D297353CC}">
                <c16:uniqueId val="{00000003-88E0-47B5-8654-A4BC5CB511A2}"/>
              </c:ext>
            </c:extLst>
          </c:dPt>
          <c:dPt>
            <c:idx val="4"/>
            <c:invertIfNegative val="0"/>
            <c:bubble3D val="0"/>
            <c:extLst xmlns:c16r2="http://schemas.microsoft.com/office/drawing/2015/06/chart">
              <c:ext xmlns:c16="http://schemas.microsoft.com/office/drawing/2014/chart" uri="{C3380CC4-5D6E-409C-BE32-E72D297353CC}">
                <c16:uniqueId val="{00000004-88E0-47B5-8654-A4BC5CB511A2}"/>
              </c:ext>
            </c:extLst>
          </c:dPt>
          <c:dPt>
            <c:idx val="5"/>
            <c:invertIfNegative val="0"/>
            <c:bubble3D val="0"/>
            <c:spPr>
              <a:solidFill>
                <a:schemeClr val="bg1"/>
              </a:solidFill>
              <a:ln w="19050">
                <a:solidFill>
                  <a:srgbClr val="00B0F0"/>
                </a:solidFill>
              </a:ln>
              <a:effectLst/>
            </c:spPr>
            <c:extLst xmlns:c16r2="http://schemas.microsoft.com/office/drawing/2015/06/chart">
              <c:ext xmlns:c16="http://schemas.microsoft.com/office/drawing/2014/chart" uri="{C3380CC4-5D6E-409C-BE32-E72D297353CC}">
                <c16:uniqueId val="{00000005-88E0-47B5-8654-A4BC5CB511A2}"/>
              </c:ext>
            </c:extLst>
          </c:dPt>
          <c:dPt>
            <c:idx val="6"/>
            <c:invertIfNegative val="0"/>
            <c:bubble3D val="0"/>
            <c:extLst xmlns:c16r2="http://schemas.microsoft.com/office/drawing/2015/06/chart">
              <c:ext xmlns:c16="http://schemas.microsoft.com/office/drawing/2014/chart" uri="{C3380CC4-5D6E-409C-BE32-E72D297353CC}">
                <c16:uniqueId val="{00000006-88E0-47B5-8654-A4BC5CB511A2}"/>
              </c:ext>
            </c:extLst>
          </c:dPt>
          <c:dPt>
            <c:idx val="7"/>
            <c:invertIfNegative val="0"/>
            <c:bubble3D val="0"/>
            <c:extLst xmlns:c16r2="http://schemas.microsoft.com/office/drawing/2015/06/chart">
              <c:ext xmlns:c16="http://schemas.microsoft.com/office/drawing/2014/chart" uri="{C3380CC4-5D6E-409C-BE32-E72D297353CC}">
                <c16:uniqueId val="{00000007-88E0-47B5-8654-A4BC5CB511A2}"/>
              </c:ext>
            </c:extLst>
          </c:dPt>
          <c:dPt>
            <c:idx val="8"/>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09-88E0-47B5-8654-A4BC5CB511A2}"/>
              </c:ext>
            </c:extLst>
          </c:dPt>
          <c:dPt>
            <c:idx val="9"/>
            <c:invertIfNegative val="0"/>
            <c:bubble3D val="0"/>
            <c:extLst xmlns:c16r2="http://schemas.microsoft.com/office/drawing/2015/06/chart">
              <c:ext xmlns:c16="http://schemas.microsoft.com/office/drawing/2014/chart" uri="{C3380CC4-5D6E-409C-BE32-E72D297353CC}">
                <c16:uniqueId val="{0000000A-88E0-47B5-8654-A4BC5CB511A2}"/>
              </c:ext>
            </c:extLst>
          </c:dPt>
          <c:dPt>
            <c:idx val="10"/>
            <c:invertIfNegative val="0"/>
            <c:bubble3D val="0"/>
            <c:extLst xmlns:c16r2="http://schemas.microsoft.com/office/drawing/2015/06/chart">
              <c:ext xmlns:c16="http://schemas.microsoft.com/office/drawing/2014/chart" uri="{C3380CC4-5D6E-409C-BE32-E72D297353CC}">
                <c16:uniqueId val="{0000000B-88E0-47B5-8654-A4BC5CB511A2}"/>
              </c:ext>
            </c:extLst>
          </c:dPt>
          <c:dPt>
            <c:idx val="11"/>
            <c:invertIfNegative val="0"/>
            <c:bubble3D val="0"/>
            <c:extLst xmlns:c16r2="http://schemas.microsoft.com/office/drawing/2015/06/chart">
              <c:ext xmlns:c16="http://schemas.microsoft.com/office/drawing/2014/chart" uri="{C3380CC4-5D6E-409C-BE32-E72D297353CC}">
                <c16:uniqueId val="{0000000C-88E0-47B5-8654-A4BC5CB511A2}"/>
              </c:ext>
            </c:extLst>
          </c:dPt>
          <c:dPt>
            <c:idx val="12"/>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0E-88E0-47B5-8654-A4BC5CB511A2}"/>
              </c:ext>
            </c:extLst>
          </c:dPt>
          <c:dPt>
            <c:idx val="13"/>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0-88E0-47B5-8654-A4BC5CB511A2}"/>
              </c:ext>
            </c:extLst>
          </c:dPt>
          <c:dPt>
            <c:idx val="14"/>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2-88E0-47B5-8654-A4BC5CB511A2}"/>
              </c:ext>
            </c:extLst>
          </c:dPt>
          <c:dPt>
            <c:idx val="15"/>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4-88E0-47B5-8654-A4BC5CB511A2}"/>
              </c:ext>
            </c:extLst>
          </c:dPt>
          <c:dPt>
            <c:idx val="16"/>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6-88E0-47B5-8654-A4BC5CB511A2}"/>
              </c:ext>
            </c:extLst>
          </c:dPt>
          <c:dPt>
            <c:idx val="17"/>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8-88E0-47B5-8654-A4BC5CB511A2}"/>
              </c:ext>
            </c:extLst>
          </c:dPt>
          <c:dPt>
            <c:idx val="18"/>
            <c:invertIfNegative val="0"/>
            <c:bubble3D val="0"/>
            <c:spPr>
              <a:solidFill>
                <a:schemeClr val="bg1"/>
              </a:solidFill>
              <a:ln w="19050">
                <a:solidFill>
                  <a:srgbClr val="FF0000"/>
                </a:solidFill>
              </a:ln>
              <a:effectLst/>
            </c:spPr>
            <c:extLst xmlns:c16r2="http://schemas.microsoft.com/office/drawing/2015/06/chart">
              <c:ext xmlns:c16="http://schemas.microsoft.com/office/drawing/2014/chart" uri="{C3380CC4-5D6E-409C-BE32-E72D297353CC}">
                <c16:uniqueId val="{0000001A-88E0-47B5-8654-A4BC5CB511A2}"/>
              </c:ext>
            </c:extLst>
          </c:dPt>
          <c:dLbls>
            <c:dLbl>
              <c:idx val="0"/>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2"/>
              <c:layout>
                <c:manualLayout>
                  <c:x val="0"/>
                  <c:y val="4.1369043902762102E-2"/>
                </c:manualLayout>
              </c:layout>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8E0-47B5-8654-A4BC5CB511A2}"/>
                </c:ext>
                <c:ext xmlns:c15="http://schemas.microsoft.com/office/drawing/2012/chart" uri="{CE6537A1-D6FC-4f65-9D91-7224C49458BB}"/>
              </c:extLst>
            </c:dLbl>
            <c:dLbl>
              <c:idx val="3"/>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4"/>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5"/>
              <c:numFmt formatCode="0.0%" sourceLinked="0"/>
              <c:spPr>
                <a:solidFill>
                  <a:srgbClr val="00B0F0"/>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6"/>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7"/>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8"/>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9"/>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0"/>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1"/>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2"/>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3"/>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4"/>
              <c:numFmt formatCode="0.0%" sourceLinked="0"/>
              <c:spPr>
                <a:solidFill>
                  <a:srgbClr val="FF504B"/>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dLbl>
              <c:idx val="18"/>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dLbl>
            <c:numFmt formatCode="0.0%" sourceLinked="0"/>
            <c:spPr>
              <a:solidFill>
                <a:srgbClr val="FF0000"/>
              </a:solidFill>
              <a:ln>
                <a:solidFill>
                  <a:srgbClr val="FF0000"/>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movingAvg"/>
            <c:period val="2"/>
            <c:dispRSqr val="0"/>
            <c:dispEq val="0"/>
          </c:trendline>
          <c:cat>
            <c:strRef>
              <c:f>Sheet1!$A$2:$A$16</c:f>
              <c:strCache>
                <c:ptCount val="15"/>
                <c:pt idx="0">
                  <c:v>ENE2018</c:v>
                </c:pt>
                <c:pt idx="1">
                  <c:v>FEB2018</c:v>
                </c:pt>
                <c:pt idx="2">
                  <c:v>MAR2018</c:v>
                </c:pt>
                <c:pt idx="3">
                  <c:v>ABR2018</c:v>
                </c:pt>
                <c:pt idx="4">
                  <c:v>MAY2018</c:v>
                </c:pt>
                <c:pt idx="5">
                  <c:v>JUN2018</c:v>
                </c:pt>
                <c:pt idx="6">
                  <c:v>JUL2018</c:v>
                </c:pt>
                <c:pt idx="7">
                  <c:v>AGO2018</c:v>
                </c:pt>
                <c:pt idx="8">
                  <c:v>SEP2018</c:v>
                </c:pt>
                <c:pt idx="9">
                  <c:v>OCT2018</c:v>
                </c:pt>
                <c:pt idx="10">
                  <c:v>NOV2018</c:v>
                </c:pt>
                <c:pt idx="11">
                  <c:v>DIC2018</c:v>
                </c:pt>
                <c:pt idx="12">
                  <c:v>ENE2019</c:v>
                </c:pt>
                <c:pt idx="13">
                  <c:v>FEB2019</c:v>
                </c:pt>
                <c:pt idx="14">
                  <c:v>YTD</c:v>
                </c:pt>
              </c:strCache>
            </c:strRef>
          </c:cat>
          <c:val>
            <c:numRef>
              <c:f>Sheet1!$B$2:$B$16</c:f>
              <c:numCache>
                <c:formatCode>0.0%</c:formatCode>
                <c:ptCount val="15"/>
                <c:pt idx="0">
                  <c:v>3.0000000000000001E-3</c:v>
                </c:pt>
                <c:pt idx="1">
                  <c:v>2E-3</c:v>
                </c:pt>
                <c:pt idx="2">
                  <c:v>4.8000000000000001E-2</c:v>
                </c:pt>
                <c:pt idx="3">
                  <c:v>-2.1999999999999999E-2</c:v>
                </c:pt>
                <c:pt idx="4">
                  <c:v>-1.7000000000000001E-2</c:v>
                </c:pt>
                <c:pt idx="5">
                  <c:v>7.0000000000000001E-3</c:v>
                </c:pt>
                <c:pt idx="6">
                  <c:v>-0.03</c:v>
                </c:pt>
                <c:pt idx="7">
                  <c:v>-2.3E-2</c:v>
                </c:pt>
                <c:pt idx="8">
                  <c:v>-3.6999999999999998E-2</c:v>
                </c:pt>
                <c:pt idx="9">
                  <c:v>-3.3000000000000002E-2</c:v>
                </c:pt>
                <c:pt idx="10">
                  <c:v>-5.8999999999999997E-2</c:v>
                </c:pt>
                <c:pt idx="11">
                  <c:v>-4.2999999999999997E-2</c:v>
                </c:pt>
                <c:pt idx="12">
                  <c:v>-7.2999999999999995E-2</c:v>
                </c:pt>
                <c:pt idx="13">
                  <c:v>-5.7000000000000002E-2</c:v>
                </c:pt>
                <c:pt idx="14">
                  <c:v>-6.5000000000000002E-2</c:v>
                </c:pt>
              </c:numCache>
            </c:numRef>
          </c:val>
          <c:extLst xmlns:c16r2="http://schemas.microsoft.com/office/drawing/2015/06/chart">
            <c:ext xmlns:c16="http://schemas.microsoft.com/office/drawing/2014/chart" uri="{C3380CC4-5D6E-409C-BE32-E72D297353CC}">
              <c16:uniqueId val="{0000001C-88E0-47B5-8654-A4BC5CB511A2}"/>
            </c:ext>
          </c:extLst>
        </c:ser>
        <c:dLbls>
          <c:dLblPos val="outEnd"/>
          <c:showLegendKey val="0"/>
          <c:showVal val="1"/>
          <c:showCatName val="0"/>
          <c:showSerName val="0"/>
          <c:showPercent val="0"/>
          <c:showBubbleSize val="0"/>
        </c:dLbls>
        <c:gapWidth val="24"/>
        <c:overlap val="-100"/>
        <c:axId val="-253678160"/>
        <c:axId val="-253672720"/>
      </c:barChart>
      <c:catAx>
        <c:axId val="-25367816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1" i="0" u="none" strike="noStrike" kern="1200" cap="all" spc="120" normalizeH="0" baseline="0">
                <a:solidFill>
                  <a:schemeClr val="bg1">
                    <a:lumMod val="50000"/>
                  </a:schemeClr>
                </a:solidFill>
                <a:latin typeface="+mn-lt"/>
                <a:ea typeface="+mn-ea"/>
                <a:cs typeface="+mn-cs"/>
              </a:defRPr>
            </a:pPr>
            <a:endParaRPr lang="es-AR"/>
          </a:p>
        </c:txPr>
        <c:crossAx val="-253672720"/>
        <c:crosses val="autoZero"/>
        <c:auto val="1"/>
        <c:lblAlgn val="ctr"/>
        <c:lblOffset val="100"/>
        <c:noMultiLvlLbl val="0"/>
      </c:catAx>
      <c:valAx>
        <c:axId val="-253672720"/>
        <c:scaling>
          <c:orientation val="minMax"/>
        </c:scaling>
        <c:delete val="1"/>
        <c:axPos val="l"/>
        <c:numFmt formatCode="0.0%" sourceLinked="1"/>
        <c:majorTickMark val="none"/>
        <c:minorTickMark val="none"/>
        <c:tickLblPos val="nextTo"/>
        <c:crossAx val="-25367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3.1300415573053367E-2"/>
          <c:y val="4.2754731782035031E-2"/>
          <c:w val="0.94441170817721154"/>
          <c:h val="0.90459060000966607"/>
        </c:manualLayout>
      </c:layout>
      <c:barChart>
        <c:barDir val="col"/>
        <c:grouping val="clustered"/>
        <c:varyColors val="0"/>
        <c:ser>
          <c:idx val="1"/>
          <c:order val="0"/>
          <c:tx>
            <c:strRef>
              <c:f>Hoja1!$C$1</c:f>
              <c:strCache>
                <c:ptCount val="1"/>
                <c:pt idx="0">
                  <c:v> VALORES </c:v>
                </c:pt>
              </c:strCache>
            </c:strRef>
          </c:tx>
          <c:spPr>
            <a:solidFill>
              <a:srgbClr val="009DD9"/>
            </a:solidFill>
            <a:ln>
              <a:solidFill>
                <a:srgbClr val="009DD9"/>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7"/>
            <c:invertIfNegative val="0"/>
            <c:bubble3D val="0"/>
            <c:extLst xmlns:c16r2="http://schemas.microsoft.com/office/drawing/2015/06/chart">
              <c:ext xmlns:c16="http://schemas.microsoft.com/office/drawing/2014/chart" uri="{C3380CC4-5D6E-409C-BE32-E72D297353CC}">
                <c16:uniqueId val="{00000003-9276-4544-8ABD-26ACCC3F7D97}"/>
              </c:ext>
            </c:extLst>
          </c:dPt>
          <c:dLbls>
            <c:dLbl>
              <c:idx val="5"/>
              <c:layout>
                <c:manualLayout>
                  <c:x val="3.7022595321187239E-3"/>
                  <c:y val="0.2680049838139775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276-4544-8ABD-26ACCC3F7D97}"/>
                </c:ext>
                <c:ext xmlns:c15="http://schemas.microsoft.com/office/drawing/2012/chart" uri="{CE6537A1-D6FC-4f65-9D91-7224C49458BB}">
                  <c15:layout>
                    <c:manualLayout>
                      <c:w val="5.1919670045833831E-2"/>
                      <c:h val="4.5375066120954037E-2"/>
                    </c:manualLayout>
                  </c15:layout>
                </c:ext>
              </c:extLst>
            </c:dLbl>
            <c:numFmt formatCode="0.0%" sourceLinked="0"/>
            <c:spPr>
              <a:solidFill>
                <a:srgbClr val="009DD9"/>
              </a:solidFill>
              <a:ln>
                <a:noFill/>
              </a:ln>
              <a:effectLst/>
            </c:spPr>
            <c:txPr>
              <a:bodyPr/>
              <a:lstStyle/>
              <a:p>
                <a:pPr>
                  <a:defRPr sz="1000" b="1">
                    <a:solidFill>
                      <a:schemeClr val="bg1"/>
                    </a:solidFill>
                  </a:defRPr>
                </a:pPr>
                <a:endParaRPr lang="es-A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Hoja1!$A$26:$A$39</c:f>
              <c:strCache>
                <c:ptCount val="14"/>
                <c:pt idx="0">
                  <c:v>ENE2018</c:v>
                </c:pt>
                <c:pt idx="1">
                  <c:v>FEB2018</c:v>
                </c:pt>
                <c:pt idx="2">
                  <c:v>MAR2018</c:v>
                </c:pt>
                <c:pt idx="3">
                  <c:v>ABR2018</c:v>
                </c:pt>
                <c:pt idx="4">
                  <c:v>MAY2018</c:v>
                </c:pt>
                <c:pt idx="5">
                  <c:v>JUN2018</c:v>
                </c:pt>
                <c:pt idx="6">
                  <c:v>JUL2018</c:v>
                </c:pt>
                <c:pt idx="7">
                  <c:v>AGO2018</c:v>
                </c:pt>
                <c:pt idx="8">
                  <c:v>SEP2018</c:v>
                </c:pt>
                <c:pt idx="9">
                  <c:v>OCT2018</c:v>
                </c:pt>
                <c:pt idx="10">
                  <c:v>NOV2018</c:v>
                </c:pt>
                <c:pt idx="11">
                  <c:v>DIC2018</c:v>
                </c:pt>
                <c:pt idx="12">
                  <c:v>ENE2019</c:v>
                </c:pt>
                <c:pt idx="13">
                  <c:v>FEB2019</c:v>
                </c:pt>
              </c:strCache>
            </c:strRef>
          </c:cat>
          <c:val>
            <c:numRef>
              <c:f>Hoja1!$C$26:$C$39</c:f>
              <c:numCache>
                <c:formatCode>0.0%</c:formatCode>
                <c:ptCount val="14"/>
                <c:pt idx="0">
                  <c:v>0.17199999999999999</c:v>
                </c:pt>
                <c:pt idx="1">
                  <c:v>0.188</c:v>
                </c:pt>
                <c:pt idx="2">
                  <c:v>0.25900000000000001</c:v>
                </c:pt>
                <c:pt idx="3">
                  <c:v>0.153</c:v>
                </c:pt>
                <c:pt idx="4">
                  <c:v>0.19</c:v>
                </c:pt>
                <c:pt idx="5">
                  <c:v>0.248</c:v>
                </c:pt>
                <c:pt idx="6">
                  <c:v>0.223</c:v>
                </c:pt>
                <c:pt idx="7">
                  <c:v>0.245</c:v>
                </c:pt>
                <c:pt idx="8">
                  <c:v>0.30099999999999999</c:v>
                </c:pt>
                <c:pt idx="9">
                  <c:v>0.36699999999999999</c:v>
                </c:pt>
                <c:pt idx="10">
                  <c:v>0.36399999999999999</c:v>
                </c:pt>
                <c:pt idx="11">
                  <c:v>0.40200000000000002</c:v>
                </c:pt>
                <c:pt idx="12">
                  <c:v>0.40400000000000003</c:v>
                </c:pt>
                <c:pt idx="13">
                  <c:v>0.432</c:v>
                </c:pt>
              </c:numCache>
            </c:numRef>
          </c:val>
          <c:extLst xmlns:c16r2="http://schemas.microsoft.com/office/drawing/2015/06/chart">
            <c:ext xmlns:c16="http://schemas.microsoft.com/office/drawing/2014/chart" uri="{C3380CC4-5D6E-409C-BE32-E72D297353CC}">
              <c16:uniqueId val="{00000005-9276-4544-8ABD-26ACCC3F7D97}"/>
            </c:ext>
          </c:extLst>
        </c:ser>
        <c:dLbls>
          <c:showLegendKey val="0"/>
          <c:showVal val="0"/>
          <c:showCatName val="0"/>
          <c:showSerName val="0"/>
          <c:showPercent val="0"/>
          <c:showBubbleSize val="0"/>
        </c:dLbls>
        <c:gapWidth val="48"/>
        <c:axId val="-253677616"/>
        <c:axId val="-253671632"/>
      </c:barChart>
      <c:lineChart>
        <c:grouping val="stacked"/>
        <c:varyColors val="0"/>
        <c:ser>
          <c:idx val="2"/>
          <c:order val="1"/>
          <c:tx>
            <c:strRef>
              <c:f>Hoja1!$D$1</c:f>
              <c:strCache>
                <c:ptCount val="1"/>
                <c:pt idx="0">
                  <c:v>PRECIO</c:v>
                </c:pt>
              </c:strCache>
            </c:strRef>
          </c:tx>
          <c:spPr>
            <a:ln w="38100">
              <a:solidFill>
                <a:srgbClr val="00B050"/>
              </a:solidFill>
              <a:prstDash val="sysDash"/>
            </a:ln>
          </c:spPr>
          <c:marker>
            <c:symbol val="circle"/>
            <c:size val="5"/>
            <c:spPr>
              <a:solidFill>
                <a:srgbClr val="00B050"/>
              </a:solidFill>
              <a:ln cap="rnd">
                <a:solidFill>
                  <a:srgbClr val="00B050"/>
                </a:solidFill>
              </a:ln>
            </c:spPr>
          </c:marker>
          <c:dLbls>
            <c:dLbl>
              <c:idx val="17"/>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49-4814-A5D6-02854CE62BAD}"/>
                </c:ext>
                <c:ext xmlns:c15="http://schemas.microsoft.com/office/drawing/2012/chart" uri="{CE6537A1-D6FC-4f65-9D91-7224C49458BB}"/>
              </c:extLst>
            </c:dLbl>
            <c:dLbl>
              <c:idx val="18"/>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C49-4814-A5D6-02854CE62BAD}"/>
                </c:ext>
                <c:ext xmlns:c15="http://schemas.microsoft.com/office/drawing/2012/chart" uri="{CE6537A1-D6FC-4f65-9D91-7224C49458BB}"/>
              </c:extLst>
            </c:dLbl>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txPr>
              <a:bodyPr/>
              <a:lstStyle/>
              <a:p>
                <a:pPr>
                  <a:defRPr sz="1000">
                    <a:solidFill>
                      <a:schemeClr val="lt1"/>
                    </a:solidFill>
                    <a:latin typeface="+mn-lt"/>
                    <a:ea typeface="+mn-ea"/>
                    <a:cs typeface="+mn-cs"/>
                  </a:defRPr>
                </a:pPr>
                <a:endParaRPr lang="es-A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Hoja1!$A$26:$A$39</c:f>
              <c:strCache>
                <c:ptCount val="14"/>
                <c:pt idx="0">
                  <c:v>ENE2018</c:v>
                </c:pt>
                <c:pt idx="1">
                  <c:v>FEB2018</c:v>
                </c:pt>
                <c:pt idx="2">
                  <c:v>MAR2018</c:v>
                </c:pt>
                <c:pt idx="3">
                  <c:v>ABR2018</c:v>
                </c:pt>
                <c:pt idx="4">
                  <c:v>MAY2018</c:v>
                </c:pt>
                <c:pt idx="5">
                  <c:v>JUN2018</c:v>
                </c:pt>
                <c:pt idx="6">
                  <c:v>JUL2018</c:v>
                </c:pt>
                <c:pt idx="7">
                  <c:v>AGO2018</c:v>
                </c:pt>
                <c:pt idx="8">
                  <c:v>SEP2018</c:v>
                </c:pt>
                <c:pt idx="9">
                  <c:v>OCT2018</c:v>
                </c:pt>
                <c:pt idx="10">
                  <c:v>NOV2018</c:v>
                </c:pt>
                <c:pt idx="11">
                  <c:v>DIC2018</c:v>
                </c:pt>
                <c:pt idx="12">
                  <c:v>ENE2019</c:v>
                </c:pt>
                <c:pt idx="13">
                  <c:v>FEB2019</c:v>
                </c:pt>
              </c:strCache>
            </c:strRef>
          </c:cat>
          <c:val>
            <c:numRef>
              <c:f>Hoja1!$D$26:$D$39</c:f>
              <c:numCache>
                <c:formatCode>0.0%</c:formatCode>
                <c:ptCount val="14"/>
                <c:pt idx="0">
                  <c:v>0.16806034278355253</c:v>
                </c:pt>
                <c:pt idx="1">
                  <c:v>0.185</c:v>
                </c:pt>
                <c:pt idx="2">
                  <c:v>0.20100000000000001</c:v>
                </c:pt>
                <c:pt idx="3">
                  <c:v>0.18</c:v>
                </c:pt>
                <c:pt idx="4">
                  <c:v>0.21</c:v>
                </c:pt>
                <c:pt idx="5">
                  <c:v>0.23899999999999999</c:v>
                </c:pt>
                <c:pt idx="6">
                  <c:v>0.26100000000000001</c:v>
                </c:pt>
                <c:pt idx="7">
                  <c:v>0.27400000000000002</c:v>
                </c:pt>
                <c:pt idx="8">
                  <c:v>0.35199999999999998</c:v>
                </c:pt>
                <c:pt idx="9">
                  <c:v>0.41299999999999998</c:v>
                </c:pt>
                <c:pt idx="10">
                  <c:v>0.45</c:v>
                </c:pt>
                <c:pt idx="11">
                  <c:v>0.46500000000000002</c:v>
                </c:pt>
                <c:pt idx="12">
                  <c:v>0.51500000000000001</c:v>
                </c:pt>
                <c:pt idx="13">
                  <c:v>0.51800000000000002</c:v>
                </c:pt>
              </c:numCache>
            </c:numRef>
          </c:val>
          <c:smooth val="1"/>
          <c:extLst xmlns:c16r2="http://schemas.microsoft.com/office/drawing/2015/06/chart">
            <c:ext xmlns:c16="http://schemas.microsoft.com/office/drawing/2014/chart" uri="{C3380CC4-5D6E-409C-BE32-E72D297353CC}">
              <c16:uniqueId val="{00000006-9276-4544-8ABD-26ACCC3F7D97}"/>
            </c:ext>
          </c:extLst>
        </c:ser>
        <c:dLbls>
          <c:showLegendKey val="0"/>
          <c:showVal val="0"/>
          <c:showCatName val="0"/>
          <c:showSerName val="0"/>
          <c:showPercent val="0"/>
          <c:showBubbleSize val="0"/>
        </c:dLbls>
        <c:marker val="1"/>
        <c:smooth val="0"/>
        <c:axId val="-253664016"/>
        <c:axId val="-253671088"/>
      </c:lineChart>
      <c:catAx>
        <c:axId val="-253677616"/>
        <c:scaling>
          <c:orientation val="minMax"/>
        </c:scaling>
        <c:delete val="0"/>
        <c:axPos val="b"/>
        <c:numFmt formatCode="General" sourceLinked="0"/>
        <c:majorTickMark val="out"/>
        <c:minorTickMark val="none"/>
        <c:tickLblPos val="high"/>
        <c:spPr>
          <a:ln>
            <a:solidFill>
              <a:schemeClr val="bg1"/>
            </a:solidFill>
          </a:ln>
        </c:spPr>
        <c:txPr>
          <a:bodyPr rot="0" vert="horz"/>
          <a:lstStyle/>
          <a:p>
            <a:pPr>
              <a:defRPr sz="700">
                <a:solidFill>
                  <a:schemeClr val="bg1">
                    <a:lumMod val="50000"/>
                  </a:schemeClr>
                </a:solidFill>
              </a:defRPr>
            </a:pPr>
            <a:endParaRPr lang="es-AR"/>
          </a:p>
        </c:txPr>
        <c:crossAx val="-253671632"/>
        <c:crosses val="autoZero"/>
        <c:auto val="0"/>
        <c:lblAlgn val="ctr"/>
        <c:lblOffset val="100"/>
        <c:noMultiLvlLbl val="0"/>
      </c:catAx>
      <c:valAx>
        <c:axId val="-253671632"/>
        <c:scaling>
          <c:orientation val="minMax"/>
          <c:max val="0.60000000000000009"/>
          <c:min val="0"/>
        </c:scaling>
        <c:delete val="0"/>
        <c:axPos val="l"/>
        <c:numFmt formatCode="0%" sourceLinked="0"/>
        <c:majorTickMark val="out"/>
        <c:minorTickMark val="none"/>
        <c:tickLblPos val="nextTo"/>
        <c:txPr>
          <a:bodyPr/>
          <a:lstStyle/>
          <a:p>
            <a:pPr>
              <a:defRPr sz="600">
                <a:solidFill>
                  <a:schemeClr val="bg1"/>
                </a:solidFill>
              </a:defRPr>
            </a:pPr>
            <a:endParaRPr lang="es-AR"/>
          </a:p>
        </c:txPr>
        <c:crossAx val="-253677616"/>
        <c:crosses val="autoZero"/>
        <c:crossBetween val="between"/>
      </c:valAx>
      <c:valAx>
        <c:axId val="-253671088"/>
        <c:scaling>
          <c:orientation val="minMax"/>
          <c:max val="0.55000000000000004"/>
          <c:min val="0"/>
        </c:scaling>
        <c:delete val="0"/>
        <c:axPos val="r"/>
        <c:numFmt formatCode="0%" sourceLinked="0"/>
        <c:majorTickMark val="out"/>
        <c:minorTickMark val="none"/>
        <c:tickLblPos val="nextTo"/>
        <c:txPr>
          <a:bodyPr/>
          <a:lstStyle/>
          <a:p>
            <a:pPr>
              <a:defRPr sz="600">
                <a:solidFill>
                  <a:schemeClr val="bg1"/>
                </a:solidFill>
              </a:defRPr>
            </a:pPr>
            <a:endParaRPr lang="es-AR"/>
          </a:p>
        </c:txPr>
        <c:crossAx val="-253664016"/>
        <c:crosses val="max"/>
        <c:crossBetween val="between"/>
      </c:valAx>
      <c:catAx>
        <c:axId val="-253664016"/>
        <c:scaling>
          <c:orientation val="minMax"/>
        </c:scaling>
        <c:delete val="1"/>
        <c:axPos val="b"/>
        <c:numFmt formatCode="General" sourceLinked="1"/>
        <c:majorTickMark val="out"/>
        <c:minorTickMark val="none"/>
        <c:tickLblPos val="nextTo"/>
        <c:crossAx val="-253671088"/>
        <c:crosses val="autoZero"/>
        <c:auto val="1"/>
        <c:lblAlgn val="ctr"/>
        <c:lblOffset val="100"/>
        <c:noMultiLvlLbl val="0"/>
      </c:catAx>
    </c:plotArea>
    <c:plotVisOnly val="1"/>
    <c:dispBlanksAs val="gap"/>
    <c:showDLblsOverMax val="0"/>
  </c:chart>
  <c:spPr>
    <a:ln>
      <a:solidFill>
        <a:schemeClr val="bg1"/>
      </a:solidFill>
    </a:ln>
  </c:spPr>
  <c:txPr>
    <a:bodyPr/>
    <a:lstStyle/>
    <a:p>
      <a:pPr>
        <a:defRPr sz="800" b="1">
          <a:solidFill>
            <a:schemeClr val="bg1">
              <a:lumMod val="50000"/>
            </a:schemeClr>
          </a:solidFill>
        </a:defRPr>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FEB19 vs FEB18</c:v>
                </c:pt>
              </c:strCache>
            </c:strRef>
          </c:tx>
          <c:spPr>
            <a:solidFill>
              <a:schemeClr val="bg1"/>
            </a:solidFill>
            <a:ln w="25400">
              <a:solidFill>
                <a:srgbClr val="FF6600"/>
              </a:solidFill>
            </a:ln>
            <a:effectLst/>
          </c:spPr>
          <c:invertIfNegative val="0"/>
          <c:dPt>
            <c:idx val="8"/>
            <c:invertIfNegative val="0"/>
            <c:bubble3D val="0"/>
            <c:spPr>
              <a:solidFill>
                <a:schemeClr val="bg1"/>
              </a:solidFill>
              <a:ln w="25400">
                <a:solidFill>
                  <a:srgbClr val="00B0F0"/>
                </a:solidFill>
              </a:ln>
              <a:effectLst/>
            </c:spPr>
            <c:extLst xmlns:c16r2="http://schemas.microsoft.com/office/drawing/2015/06/chart">
              <c:ext xmlns:c16="http://schemas.microsoft.com/office/drawing/2014/chart" uri="{C3380CC4-5D6E-409C-BE32-E72D297353CC}">
                <c16:uniqueId val="{00000000-D386-49A8-9833-FA80B047681A}"/>
              </c:ext>
            </c:extLst>
          </c:dPt>
          <c:dLbls>
            <c:dLbl>
              <c:idx val="8"/>
              <c:spPr>
                <a:solidFill>
                  <a:schemeClr val="bg1"/>
                </a:solidFill>
                <a:ln>
                  <a:solidFill>
                    <a:srgbClr val="00B0F0"/>
                  </a:solid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rgbClr val="00B0F0"/>
                      </a:solidFill>
                      <a:latin typeface="+mn-lt"/>
                      <a:ea typeface="+mn-ea"/>
                      <a:cs typeface="+mn-cs"/>
                    </a:defRPr>
                  </a:pPr>
                  <a:endParaRPr lang="es-AR"/>
                </a:p>
              </c:txPr>
              <c:dLblPos val="ctr"/>
              <c:showLegendKey val="0"/>
              <c:showVal val="1"/>
              <c:showCatName val="0"/>
              <c:showSerName val="0"/>
              <c:showPercent val="0"/>
              <c:showBubbleSize val="0"/>
            </c:dLbl>
            <c:spPr>
              <a:solidFill>
                <a:schemeClr val="bg1"/>
              </a:solidFill>
              <a:ln>
                <a:solidFill>
                  <a:srgbClr val="FF6600"/>
                </a:solid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rgbClr val="FF6600"/>
                    </a:solidFill>
                    <a:latin typeface="+mn-lt"/>
                    <a:ea typeface="+mn-ea"/>
                    <a:cs typeface="+mn-cs"/>
                  </a:defRPr>
                </a:pPr>
                <a:endParaRPr lang="es-A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Hoja1!$A$2:$A$10</c:f>
              <c:strCache>
                <c:ptCount val="9"/>
                <c:pt idx="0">
                  <c:v>Total</c:v>
                </c:pt>
                <c:pt idx="1">
                  <c:v>Alimentacion</c:v>
                </c:pt>
                <c:pt idx="2">
                  <c:v>Desayuno + Merienda</c:v>
                </c:pt>
                <c:pt idx="3">
                  <c:v>Perecederos+Frio</c:v>
                </c:pt>
                <c:pt idx="4">
                  <c:v>Limpieza de Ropa y Hogar</c:v>
                </c:pt>
                <c:pt idx="5">
                  <c:v>Higiene + Cosmética</c:v>
                </c:pt>
                <c:pt idx="6">
                  <c:v>Bebidas con alcohol</c:v>
                </c:pt>
                <c:pt idx="7">
                  <c:v>Bebidas sin alcohol</c:v>
                </c:pt>
                <c:pt idx="8">
                  <c:v>Impulsivos</c:v>
                </c:pt>
              </c:strCache>
            </c:strRef>
          </c:cat>
          <c:val>
            <c:numRef>
              <c:f>Hoja1!$B$2:$B$10</c:f>
              <c:numCache>
                <c:formatCode>0.0%</c:formatCode>
                <c:ptCount val="9"/>
                <c:pt idx="0">
                  <c:v>-5.7000000000000002E-2</c:v>
                </c:pt>
                <c:pt idx="1">
                  <c:v>-3.7999999999999999E-2</c:v>
                </c:pt>
                <c:pt idx="2">
                  <c:v>-4.3999999999999997E-2</c:v>
                </c:pt>
                <c:pt idx="3">
                  <c:v>-7.8E-2</c:v>
                </c:pt>
                <c:pt idx="4">
                  <c:v>-9.0999999999999998E-2</c:v>
                </c:pt>
                <c:pt idx="5">
                  <c:v>-5.5999999999999994E-2</c:v>
                </c:pt>
                <c:pt idx="6">
                  <c:v>-6.8000000000000005E-2</c:v>
                </c:pt>
                <c:pt idx="7">
                  <c:v>-9.0999999999999998E-2</c:v>
                </c:pt>
                <c:pt idx="8">
                  <c:v>5.0000000000000001E-3</c:v>
                </c:pt>
              </c:numCache>
            </c:numRef>
          </c:val>
          <c:extLst xmlns:c16r2="http://schemas.microsoft.com/office/drawing/2015/06/chart">
            <c:ext xmlns:c16="http://schemas.microsoft.com/office/drawing/2014/chart" uri="{C3380CC4-5D6E-409C-BE32-E72D297353CC}">
              <c16:uniqueId val="{00000000-8860-441A-A6E9-11D551100D8E}"/>
            </c:ext>
          </c:extLst>
        </c:ser>
        <c:dLbls>
          <c:dLblPos val="outEnd"/>
          <c:showLegendKey val="0"/>
          <c:showVal val="1"/>
          <c:showCatName val="0"/>
          <c:showSerName val="0"/>
          <c:showPercent val="0"/>
          <c:showBubbleSize val="0"/>
        </c:dLbls>
        <c:gapWidth val="79"/>
        <c:overlap val="100"/>
        <c:axId val="-253666736"/>
        <c:axId val="-253677072"/>
      </c:barChart>
      <c:catAx>
        <c:axId val="-2536667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1200" cap="all" spc="120" normalizeH="0" baseline="0">
                <a:solidFill>
                  <a:schemeClr val="bg1">
                    <a:lumMod val="50000"/>
                  </a:schemeClr>
                </a:solidFill>
                <a:latin typeface="+mn-lt"/>
                <a:ea typeface="+mn-ea"/>
                <a:cs typeface="+mn-cs"/>
              </a:defRPr>
            </a:pPr>
            <a:endParaRPr lang="es-AR"/>
          </a:p>
        </c:txPr>
        <c:crossAx val="-253677072"/>
        <c:crosses val="autoZero"/>
        <c:auto val="1"/>
        <c:lblAlgn val="ctr"/>
        <c:lblOffset val="100"/>
        <c:noMultiLvlLbl val="0"/>
      </c:catAx>
      <c:valAx>
        <c:axId val="-253677072"/>
        <c:scaling>
          <c:orientation val="minMax"/>
        </c:scaling>
        <c:delete val="1"/>
        <c:axPos val="l"/>
        <c:numFmt formatCode="0.0%" sourceLinked="1"/>
        <c:majorTickMark val="none"/>
        <c:minorTickMark val="none"/>
        <c:tickLblPos val="nextTo"/>
        <c:crossAx val="-2536667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YTD19/YTD18</c:v>
                </c:pt>
              </c:strCache>
            </c:strRef>
          </c:tx>
          <c:spPr>
            <a:solidFill>
              <a:schemeClr val="bg1"/>
            </a:solidFill>
            <a:ln w="25400">
              <a:solidFill>
                <a:srgbClr val="FF6600"/>
              </a:solidFill>
            </a:ln>
            <a:effectLst/>
          </c:spPr>
          <c:invertIfNegative val="0"/>
          <c:dLbls>
            <c:spPr>
              <a:solidFill>
                <a:schemeClr val="bg1"/>
              </a:solidFill>
              <a:ln>
                <a:solidFill>
                  <a:srgbClr val="FF6600"/>
                </a:solid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rgbClr val="FF6600"/>
                    </a:solidFill>
                    <a:latin typeface="+mn-lt"/>
                    <a:ea typeface="+mn-ea"/>
                    <a:cs typeface="+mn-cs"/>
                  </a:defRPr>
                </a:pPr>
                <a:endParaRPr lang="es-A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Hoja1!$A$2:$A$10</c:f>
              <c:strCache>
                <c:ptCount val="9"/>
                <c:pt idx="0">
                  <c:v>Total</c:v>
                </c:pt>
                <c:pt idx="1">
                  <c:v>Alimentacion</c:v>
                </c:pt>
                <c:pt idx="2">
                  <c:v>Desayuno + Merienda</c:v>
                </c:pt>
                <c:pt idx="3">
                  <c:v>Perecederos+Frio</c:v>
                </c:pt>
                <c:pt idx="4">
                  <c:v>Limpieza de Ropa y Hogar</c:v>
                </c:pt>
                <c:pt idx="5">
                  <c:v>Higiene + Cosmética</c:v>
                </c:pt>
                <c:pt idx="6">
                  <c:v>Bebidas con alcohol</c:v>
                </c:pt>
                <c:pt idx="7">
                  <c:v>Bebidas sin alcohol</c:v>
                </c:pt>
                <c:pt idx="8">
                  <c:v>Impulsivos</c:v>
                </c:pt>
              </c:strCache>
            </c:strRef>
          </c:cat>
          <c:val>
            <c:numRef>
              <c:f>Hoja1!$B$2:$B$10</c:f>
              <c:numCache>
                <c:formatCode>0.0%</c:formatCode>
                <c:ptCount val="9"/>
                <c:pt idx="0">
                  <c:v>-6.5000000000000002E-2</c:v>
                </c:pt>
                <c:pt idx="1">
                  <c:v>-4.7E-2</c:v>
                </c:pt>
                <c:pt idx="2">
                  <c:v>-5.3999999999999999E-2</c:v>
                </c:pt>
                <c:pt idx="3">
                  <c:v>-0.09</c:v>
                </c:pt>
                <c:pt idx="4">
                  <c:v>-8.5000000000000006E-2</c:v>
                </c:pt>
                <c:pt idx="5">
                  <c:v>-5.6000000000000001E-2</c:v>
                </c:pt>
                <c:pt idx="6">
                  <c:v>-7.0000000000000007E-2</c:v>
                </c:pt>
                <c:pt idx="7">
                  <c:v>-0.11700000000000001</c:v>
                </c:pt>
                <c:pt idx="8">
                  <c:v>-2E-3</c:v>
                </c:pt>
              </c:numCache>
            </c:numRef>
          </c:val>
          <c:extLst xmlns:c16r2="http://schemas.microsoft.com/office/drawing/2015/06/chart">
            <c:ext xmlns:c16="http://schemas.microsoft.com/office/drawing/2014/chart" uri="{C3380CC4-5D6E-409C-BE32-E72D297353CC}">
              <c16:uniqueId val="{00000000-8860-441A-A6E9-11D551100D8E}"/>
            </c:ext>
          </c:extLst>
        </c:ser>
        <c:dLbls>
          <c:dLblPos val="outEnd"/>
          <c:showLegendKey val="0"/>
          <c:showVal val="1"/>
          <c:showCatName val="0"/>
          <c:showSerName val="0"/>
          <c:showPercent val="0"/>
          <c:showBubbleSize val="0"/>
        </c:dLbls>
        <c:gapWidth val="79"/>
        <c:overlap val="100"/>
        <c:axId val="-253676528"/>
        <c:axId val="-253667824"/>
      </c:barChart>
      <c:catAx>
        <c:axId val="-25367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1200" cap="all" spc="120" normalizeH="0" baseline="0">
                <a:solidFill>
                  <a:schemeClr val="bg1">
                    <a:lumMod val="50000"/>
                  </a:schemeClr>
                </a:solidFill>
                <a:latin typeface="+mn-lt"/>
                <a:ea typeface="+mn-ea"/>
                <a:cs typeface="+mn-cs"/>
              </a:defRPr>
            </a:pPr>
            <a:endParaRPr lang="es-AR"/>
          </a:p>
        </c:txPr>
        <c:crossAx val="-253667824"/>
        <c:crosses val="autoZero"/>
        <c:auto val="1"/>
        <c:lblAlgn val="ctr"/>
        <c:lblOffset val="100"/>
        <c:noMultiLvlLbl val="0"/>
      </c:catAx>
      <c:valAx>
        <c:axId val="-253667824"/>
        <c:scaling>
          <c:orientation val="minMax"/>
        </c:scaling>
        <c:delete val="1"/>
        <c:axPos val="l"/>
        <c:numFmt formatCode="0.0%" sourceLinked="1"/>
        <c:majorTickMark val="none"/>
        <c:minorTickMark val="none"/>
        <c:tickLblPos val="nextTo"/>
        <c:crossAx val="-2536765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mn-lt"/>
              <a:ea typeface="+mn-ea"/>
              <a:cs typeface="+mn-cs"/>
            </a:defRPr>
          </a:pPr>
          <a:endParaRPr lang="es-A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A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6.3808923824409655E-2"/>
          <c:w val="0.98912106299212599"/>
          <c:h val="0.93619107617559039"/>
        </c:manualLayout>
      </c:layout>
      <c:barChart>
        <c:barDir val="col"/>
        <c:grouping val="clustered"/>
        <c:varyColors val="0"/>
        <c:ser>
          <c:idx val="1"/>
          <c:order val="0"/>
          <c:tx>
            <c:strRef>
              <c:f>Hoja1!$B$1</c:f>
              <c:strCache>
                <c:ptCount val="1"/>
                <c:pt idx="0">
                  <c:v>SELF CADENAS</c:v>
                </c:pt>
              </c:strCache>
            </c:strRef>
          </c:tx>
          <c:spPr>
            <a:solidFill>
              <a:srgbClr val="FF6600"/>
            </a:solidFill>
            <a:ln>
              <a:noFill/>
            </a:ln>
            <a:effectLst/>
          </c:spPr>
          <c:invertIfNegative val="0"/>
          <c:dPt>
            <c:idx val="7"/>
            <c:invertIfNegative val="0"/>
            <c:bubble3D val="0"/>
            <c:extLst xmlns:c16r2="http://schemas.microsoft.com/office/drawing/2015/06/chart">
              <c:ext xmlns:c16="http://schemas.microsoft.com/office/drawing/2014/chart" uri="{C3380CC4-5D6E-409C-BE32-E72D297353CC}">
                <c16:uniqueId val="{00000000-7ECE-408A-8DD2-9B2C096BA920}"/>
              </c:ext>
            </c:extLst>
          </c:dPt>
          <c:dLbls>
            <c:numFmt formatCode="0.0%" sourceLinked="0"/>
            <c:spPr>
              <a:solidFill>
                <a:srgbClr val="FF6600"/>
              </a:solid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FEB2019 vs FEB2018</c:v>
                </c:pt>
              </c:strCache>
            </c:strRef>
          </c:cat>
          <c:val>
            <c:numRef>
              <c:f>Hoja1!$B$2</c:f>
              <c:numCache>
                <c:formatCode>0.0%</c:formatCode>
                <c:ptCount val="1"/>
                <c:pt idx="0">
                  <c:v>-5.0000000000000001E-3</c:v>
                </c:pt>
              </c:numCache>
            </c:numRef>
          </c:val>
          <c:extLst xmlns:c16r2="http://schemas.microsoft.com/office/drawing/2015/06/chart">
            <c:ext xmlns:c16="http://schemas.microsoft.com/office/drawing/2014/chart" uri="{C3380CC4-5D6E-409C-BE32-E72D297353CC}">
              <c16:uniqueId val="{00000001-7ECE-408A-8DD2-9B2C096BA920}"/>
            </c:ext>
          </c:extLst>
        </c:ser>
        <c:ser>
          <c:idx val="0"/>
          <c:order val="1"/>
          <c:tx>
            <c:strRef>
              <c:f>Hoja1!$C$1</c:f>
              <c:strCache>
                <c:ptCount val="1"/>
                <c:pt idx="0">
                  <c:v>SELF INDEPENDIENTE</c:v>
                </c:pt>
              </c:strCache>
            </c:strRef>
          </c:tx>
          <c:spPr>
            <a:solidFill>
              <a:srgbClr val="00B0F0"/>
            </a:solidFill>
            <a:ln>
              <a:noFill/>
            </a:ln>
            <a:effectLst/>
          </c:spPr>
          <c:invertIfNegative val="0"/>
          <c:dLbls>
            <c:dLbl>
              <c:idx val="0"/>
              <c:layout>
                <c:manualLayout>
                  <c:x val="-6.5321960111428545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ECE-408A-8DD2-9B2C096BA920}"/>
                </c:ext>
                <c:ext xmlns:c15="http://schemas.microsoft.com/office/drawing/2012/chart" uri="{CE6537A1-D6FC-4f65-9D91-7224C49458BB}"/>
              </c:extLst>
            </c:dLbl>
            <c:spPr>
              <a:solidFill>
                <a:srgbClr val="00B0F0"/>
              </a:solid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FEB2019 vs FEB2018</c:v>
                </c:pt>
              </c:strCache>
            </c:strRef>
          </c:cat>
          <c:val>
            <c:numRef>
              <c:f>Hoja1!$C$2</c:f>
              <c:numCache>
                <c:formatCode>0.0%</c:formatCode>
                <c:ptCount val="1"/>
                <c:pt idx="0">
                  <c:v>-3.5000000000000003E-2</c:v>
                </c:pt>
              </c:numCache>
            </c:numRef>
          </c:val>
          <c:extLst xmlns:c16r2="http://schemas.microsoft.com/office/drawing/2015/06/chart">
            <c:ext xmlns:c16="http://schemas.microsoft.com/office/drawing/2014/chart" uri="{C3380CC4-5D6E-409C-BE32-E72D297353CC}">
              <c16:uniqueId val="{00000002-7ECE-408A-8DD2-9B2C096BA920}"/>
            </c:ext>
          </c:extLst>
        </c:ser>
        <c:ser>
          <c:idx val="2"/>
          <c:order val="2"/>
          <c:tx>
            <c:strRef>
              <c:f>Hoja1!$D$1</c:f>
              <c:strCache>
                <c:ptCount val="1"/>
                <c:pt idx="0">
                  <c:v>SELF SERVICE</c:v>
                </c:pt>
              </c:strCache>
            </c:strRef>
          </c:tx>
          <c:spPr>
            <a:solidFill>
              <a:schemeClr val="bg1">
                <a:lumMod val="50000"/>
              </a:schemeClr>
            </a:solidFill>
            <a:ln>
              <a:noFill/>
            </a:ln>
            <a:effectLst/>
          </c:spPr>
          <c:invertIfNegative val="0"/>
          <c:dPt>
            <c:idx val="0"/>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5-7ECE-408A-8DD2-9B2C096BA920}"/>
              </c:ext>
            </c:extLst>
          </c:dPt>
          <c:dLbls>
            <c:spPr>
              <a:solidFill>
                <a:srgbClr val="00B050"/>
              </a:solidFill>
              <a:ln>
                <a:solidFill>
                  <a:srgbClr val="00B050"/>
                </a:solid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A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c:f>
              <c:strCache>
                <c:ptCount val="1"/>
                <c:pt idx="0">
                  <c:v>FEB2019 vs FEB2018</c:v>
                </c:pt>
              </c:strCache>
            </c:strRef>
          </c:cat>
          <c:val>
            <c:numRef>
              <c:f>Hoja1!$D$2</c:f>
              <c:numCache>
                <c:formatCode>0.0%</c:formatCode>
                <c:ptCount val="1"/>
                <c:pt idx="0">
                  <c:v>-2.1000000000000001E-2</c:v>
                </c:pt>
              </c:numCache>
            </c:numRef>
          </c:val>
          <c:extLst xmlns:c16r2="http://schemas.microsoft.com/office/drawing/2015/06/chart">
            <c:ext xmlns:c16="http://schemas.microsoft.com/office/drawing/2014/chart" uri="{C3380CC4-5D6E-409C-BE32-E72D297353CC}">
              <c16:uniqueId val="{00000003-7ECE-408A-8DD2-9B2C096BA920}"/>
            </c:ext>
          </c:extLst>
        </c:ser>
        <c:dLbls>
          <c:showLegendKey val="0"/>
          <c:showVal val="0"/>
          <c:showCatName val="0"/>
          <c:showSerName val="0"/>
          <c:showPercent val="0"/>
          <c:showBubbleSize val="0"/>
        </c:dLbls>
        <c:gapWidth val="100"/>
        <c:overlap val="-90"/>
        <c:axId val="-253665104"/>
        <c:axId val="-253664560"/>
      </c:barChart>
      <c:catAx>
        <c:axId val="-253665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high"/>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s-AR"/>
          </a:p>
        </c:txPr>
        <c:crossAx val="-253664560"/>
        <c:crosses val="autoZero"/>
        <c:auto val="0"/>
        <c:lblAlgn val="ctr"/>
        <c:lblOffset val="100"/>
        <c:noMultiLvlLbl val="0"/>
      </c:catAx>
      <c:valAx>
        <c:axId val="-253664560"/>
        <c:scaling>
          <c:orientation val="minMax"/>
          <c:max val="0.35000000000000003"/>
        </c:scaling>
        <c:delete val="1"/>
        <c:axPos val="l"/>
        <c:numFmt formatCode="0%" sourceLinked="0"/>
        <c:majorTickMark val="none"/>
        <c:minorTickMark val="none"/>
        <c:tickLblPos val="nextTo"/>
        <c:crossAx val="-25366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0869F-F1F6-4CC7-94DE-37CB745908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AR"/>
        </a:p>
      </dgm:t>
    </dgm:pt>
    <dgm:pt modelId="{7C88BB32-82D5-4A11-9393-EEC7DB8BFE90}">
      <dgm:prSet custT="1"/>
      <dgm:spPr>
        <a:solidFill>
          <a:schemeClr val="accent5">
            <a:lumMod val="40000"/>
            <a:lumOff val="60000"/>
          </a:schemeClr>
        </a:solidFill>
        <a:ln>
          <a:solidFill>
            <a:schemeClr val="accent5">
              <a:lumMod val="40000"/>
              <a:lumOff val="60000"/>
            </a:schemeClr>
          </a:solidFill>
        </a:ln>
      </dgm:spPr>
      <dgm:t>
        <a:bodyPr/>
        <a:lstStyle/>
        <a:p>
          <a:r>
            <a:rPr lang="es-AR" sz="1200" b="1" dirty="0">
              <a:solidFill>
                <a:schemeClr val="bg1"/>
              </a:solidFill>
            </a:rPr>
            <a:t>Impulsivos</a:t>
          </a:r>
        </a:p>
      </dgm:t>
    </dgm:pt>
    <dgm:pt modelId="{1F022E83-33C7-45A2-8F44-B5D31D7CA13C}" type="parTrans" cxnId="{7040DD6E-4D0E-4D69-9740-FF21D3FC3D1A}">
      <dgm:prSet/>
      <dgm:spPr/>
      <dgm:t>
        <a:bodyPr/>
        <a:lstStyle/>
        <a:p>
          <a:endParaRPr lang="es-AR"/>
        </a:p>
      </dgm:t>
    </dgm:pt>
    <dgm:pt modelId="{F0240560-7445-45AD-A149-28BAFA658490}" type="sibTrans" cxnId="{7040DD6E-4D0E-4D69-9740-FF21D3FC3D1A}">
      <dgm:prSet/>
      <dgm:spPr/>
      <dgm:t>
        <a:bodyPr/>
        <a:lstStyle/>
        <a:p>
          <a:endParaRPr lang="es-AR"/>
        </a:p>
      </dgm:t>
    </dgm:pt>
    <dgm:pt modelId="{1432B542-4AB4-4AC1-83DD-5D13B50B698B}">
      <dgm:prSet custT="1"/>
      <dgm:spPr>
        <a:solidFill>
          <a:schemeClr val="bg1">
            <a:alpha val="90000"/>
          </a:schemeClr>
        </a:solidFill>
        <a:ln>
          <a:solidFill>
            <a:schemeClr val="bg1">
              <a:alpha val="90000"/>
            </a:schemeClr>
          </a:solidFill>
        </a:ln>
      </dgm:spPr>
      <dgm:t>
        <a:bodyPr/>
        <a:lstStyle/>
        <a:p>
          <a:pPr>
            <a:buNone/>
          </a:pPr>
          <a:r>
            <a:rPr lang="es-AR" sz="1000" kern="1200" dirty="0">
              <a:solidFill>
                <a:schemeClr val="bg1">
                  <a:lumMod val="50000"/>
                </a:schemeClr>
              </a:solidFill>
              <a:latin typeface="+mn-lt"/>
              <a:ea typeface="+mn-ea"/>
              <a:cs typeface="+mn-cs"/>
            </a:rPr>
            <a:t>Alfajores  -  Bañados de chocolates - Bombones y Bocaditos - Caramelos  Chocolates y tabletas  Chupetines - Cigarrillos  Confituras - Gomas de mascar - Huevos y figuras de chocolates - Mantecol Patillas - Turrón</a:t>
          </a:r>
        </a:p>
      </dgm:t>
    </dgm:pt>
    <dgm:pt modelId="{35A9965D-1B06-4882-8A72-6741E5D80610}" type="parTrans" cxnId="{C2FF5A5C-A906-4E7A-AA8A-BBD50A75DA6A}">
      <dgm:prSet/>
      <dgm:spPr/>
      <dgm:t>
        <a:bodyPr/>
        <a:lstStyle/>
        <a:p>
          <a:endParaRPr lang="es-AR"/>
        </a:p>
      </dgm:t>
    </dgm:pt>
    <dgm:pt modelId="{DE0943AA-FC41-444F-AD54-7E5832E50ECF}" type="sibTrans" cxnId="{C2FF5A5C-A906-4E7A-AA8A-BBD50A75DA6A}">
      <dgm:prSet/>
      <dgm:spPr/>
      <dgm:t>
        <a:bodyPr/>
        <a:lstStyle/>
        <a:p>
          <a:endParaRPr lang="es-AR"/>
        </a:p>
      </dgm:t>
    </dgm:pt>
    <dgm:pt modelId="{A88CDF10-583D-4867-A0E2-6B9A03DD6B53}" type="pres">
      <dgm:prSet presAssocID="{1A70869F-F1F6-4CC7-94DE-37CB745908EA}" presName="Name0" presStyleCnt="0">
        <dgm:presLayoutVars>
          <dgm:dir/>
          <dgm:animLvl val="lvl"/>
          <dgm:resizeHandles val="exact"/>
        </dgm:presLayoutVars>
      </dgm:prSet>
      <dgm:spPr/>
      <dgm:t>
        <a:bodyPr/>
        <a:lstStyle/>
        <a:p>
          <a:endParaRPr lang="es-AR"/>
        </a:p>
      </dgm:t>
    </dgm:pt>
    <dgm:pt modelId="{EF86C775-BB8D-463D-B210-6D20B976F47E}" type="pres">
      <dgm:prSet presAssocID="{7C88BB32-82D5-4A11-9393-EEC7DB8BFE90}" presName="composite" presStyleCnt="0"/>
      <dgm:spPr/>
    </dgm:pt>
    <dgm:pt modelId="{8EF87FC9-4189-484E-B5BA-FBC162A98843}" type="pres">
      <dgm:prSet presAssocID="{7C88BB32-82D5-4A11-9393-EEC7DB8BFE90}" presName="parTx" presStyleLbl="alignNode1" presStyleIdx="0" presStyleCnt="1" custLinFactNeighborX="4762" custLinFactNeighborY="-2522">
        <dgm:presLayoutVars>
          <dgm:chMax val="0"/>
          <dgm:chPref val="0"/>
          <dgm:bulletEnabled val="1"/>
        </dgm:presLayoutVars>
      </dgm:prSet>
      <dgm:spPr/>
      <dgm:t>
        <a:bodyPr/>
        <a:lstStyle/>
        <a:p>
          <a:endParaRPr lang="es-AR"/>
        </a:p>
      </dgm:t>
    </dgm:pt>
    <dgm:pt modelId="{9E8574AB-257D-43E0-97D6-46F7DAED1E9A}" type="pres">
      <dgm:prSet presAssocID="{7C88BB32-82D5-4A11-9393-EEC7DB8BFE90}" presName="desTx" presStyleLbl="alignAccFollowNode1" presStyleIdx="0" presStyleCnt="1">
        <dgm:presLayoutVars>
          <dgm:bulletEnabled val="1"/>
        </dgm:presLayoutVars>
      </dgm:prSet>
      <dgm:spPr/>
      <dgm:t>
        <a:bodyPr/>
        <a:lstStyle/>
        <a:p>
          <a:endParaRPr lang="es-AR"/>
        </a:p>
      </dgm:t>
    </dgm:pt>
  </dgm:ptLst>
  <dgm:cxnLst>
    <dgm:cxn modelId="{C2FF5A5C-A906-4E7A-AA8A-BBD50A75DA6A}" srcId="{7C88BB32-82D5-4A11-9393-EEC7DB8BFE90}" destId="{1432B542-4AB4-4AC1-83DD-5D13B50B698B}" srcOrd="0" destOrd="0" parTransId="{35A9965D-1B06-4882-8A72-6741E5D80610}" sibTransId="{DE0943AA-FC41-444F-AD54-7E5832E50ECF}"/>
    <dgm:cxn modelId="{7040DD6E-4D0E-4D69-9740-FF21D3FC3D1A}" srcId="{1A70869F-F1F6-4CC7-94DE-37CB745908EA}" destId="{7C88BB32-82D5-4A11-9393-EEC7DB8BFE90}" srcOrd="0" destOrd="0" parTransId="{1F022E83-33C7-45A2-8F44-B5D31D7CA13C}" sibTransId="{F0240560-7445-45AD-A149-28BAFA658490}"/>
    <dgm:cxn modelId="{BAF6F2BF-340B-48C8-AF2C-D5F275D90532}" type="presOf" srcId="{1432B542-4AB4-4AC1-83DD-5D13B50B698B}" destId="{9E8574AB-257D-43E0-97D6-46F7DAED1E9A}" srcOrd="0" destOrd="0" presId="urn:microsoft.com/office/officeart/2005/8/layout/hList1"/>
    <dgm:cxn modelId="{6FF7B904-A32F-4D70-943F-23225894D95A}" type="presOf" srcId="{1A70869F-F1F6-4CC7-94DE-37CB745908EA}" destId="{A88CDF10-583D-4867-A0E2-6B9A03DD6B53}" srcOrd="0" destOrd="0" presId="urn:microsoft.com/office/officeart/2005/8/layout/hList1"/>
    <dgm:cxn modelId="{9C21501E-B821-485B-AA51-A6B7546616CE}" type="presOf" srcId="{7C88BB32-82D5-4A11-9393-EEC7DB8BFE90}" destId="{8EF87FC9-4189-484E-B5BA-FBC162A98843}" srcOrd="0" destOrd="0" presId="urn:microsoft.com/office/officeart/2005/8/layout/hList1"/>
    <dgm:cxn modelId="{79294AF4-AEA1-409C-A7DE-B80895837A84}" type="presParOf" srcId="{A88CDF10-583D-4867-A0E2-6B9A03DD6B53}" destId="{EF86C775-BB8D-463D-B210-6D20B976F47E}" srcOrd="0" destOrd="0" presId="urn:microsoft.com/office/officeart/2005/8/layout/hList1"/>
    <dgm:cxn modelId="{2E5547F6-77DE-41EE-9C95-54FFF0B9234B}" type="presParOf" srcId="{EF86C775-BB8D-463D-B210-6D20B976F47E}" destId="{8EF87FC9-4189-484E-B5BA-FBC162A98843}" srcOrd="0" destOrd="0" presId="urn:microsoft.com/office/officeart/2005/8/layout/hList1"/>
    <dgm:cxn modelId="{586C904A-ABF7-422C-AC3F-54838280CF88}" type="presParOf" srcId="{EF86C775-BB8D-463D-B210-6D20B976F47E}" destId="{9E8574AB-257D-43E0-97D6-46F7DAED1E9A}" srcOrd="1" destOrd="0" presId="urn:microsoft.com/office/officeart/2005/8/layout/hList1"/>
  </dgm:cxnLst>
  <dgm:bg>
    <a:solidFill>
      <a:schemeClr val="accent5">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2C71A-A072-412E-9CB8-E8A895DA4385}" type="datetimeFigureOut">
              <a:rPr lang="es-ES" smtClean="0"/>
              <a:t>14/03/2019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46774-D87D-4966-B037-A4386409156A}" type="slidenum">
              <a:rPr lang="es-ES" smtClean="0"/>
              <a:t>‹Nº›</a:t>
            </a:fld>
            <a:endParaRPr lang="es-ES"/>
          </a:p>
        </p:txBody>
      </p:sp>
    </p:spTree>
    <p:extLst>
      <p:ext uri="{BB962C8B-B14F-4D97-AF65-F5344CB8AC3E}">
        <p14:creationId xmlns:p14="http://schemas.microsoft.com/office/powerpoint/2010/main" val="211794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2946774-D87D-4966-B037-A4386409156A}" type="slidenum">
              <a:rPr lang="es-ES" smtClean="0"/>
              <a:t>7</a:t>
            </a:fld>
            <a:endParaRPr lang="es-ES"/>
          </a:p>
        </p:txBody>
      </p:sp>
    </p:spTree>
    <p:extLst>
      <p:ext uri="{BB962C8B-B14F-4D97-AF65-F5344CB8AC3E}">
        <p14:creationId xmlns:p14="http://schemas.microsoft.com/office/powerpoint/2010/main" val="272311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C77535-329B-4499-B551-6EB754F18DF1}" type="datetimeFigureOut">
              <a:rPr lang="es-AR" smtClean="0"/>
              <a:pPr/>
              <a:t>14/3/2019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D92AF929-EADE-4AF1-BE21-9969DD3379D8}"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77535-329B-4499-B551-6EB754F18DF1}" type="datetimeFigureOut">
              <a:rPr lang="es-AR" smtClean="0"/>
              <a:pPr/>
              <a:t>14/3/2019</a:t>
            </a:fld>
            <a:endParaRPr lang="es-A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AF929-EADE-4AF1-BE21-9969DD3379D8}"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4.xml"/><Relationship Id="rId7" Type="http://schemas.openxmlformats.org/officeDocument/2006/relationships/image" Target="../media/image17.png"/><Relationship Id="rId12"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emf"/><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chart" Target="../charts/chart5.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6.emf"/><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WebJudy\Scentia 2015\ppt Mayo 2017\jpg\Caratula_Logo-05-17.png"/>
          <p:cNvPicPr>
            <a:picLocks noChangeAspect="1" noChangeArrowheads="1"/>
          </p:cNvPicPr>
          <p:nvPr/>
        </p:nvPicPr>
        <p:blipFill>
          <a:blip r:embed="rId2"/>
          <a:srcRect/>
          <a:stretch>
            <a:fillRect/>
          </a:stretch>
        </p:blipFill>
        <p:spPr bwMode="auto">
          <a:xfrm>
            <a:off x="528" y="11033"/>
            <a:ext cx="9143472" cy="6858000"/>
          </a:xfrm>
          <a:prstGeom prst="rect">
            <a:avLst/>
          </a:prstGeom>
          <a:noFill/>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n relacionada">
            <a:extLst>
              <a:ext uri="{FF2B5EF4-FFF2-40B4-BE49-F238E27FC236}">
                <a16:creationId xmlns:a16="http://schemas.microsoft.com/office/drawing/2014/main" xmlns="" id="{2A158B65-2A7A-49FE-8261-A50F5D9BF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68"/>
            <a:ext cx="9144000" cy="537465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7">
            <a:extLst>
              <a:ext uri="{FF2B5EF4-FFF2-40B4-BE49-F238E27FC236}">
                <a16:creationId xmlns:a16="http://schemas.microsoft.com/office/drawing/2014/main" xmlns="" id="{C60A5742-1251-4240-8601-562EA7FD25A3}"/>
              </a:ext>
            </a:extLst>
          </p:cNvPr>
          <p:cNvGrpSpPr/>
          <p:nvPr/>
        </p:nvGrpSpPr>
        <p:grpSpPr>
          <a:xfrm>
            <a:off x="121015" y="3416131"/>
            <a:ext cx="640641" cy="638584"/>
            <a:chOff x="5663300" y="1021018"/>
            <a:chExt cx="1271016" cy="1271016"/>
          </a:xfrm>
          <a:solidFill>
            <a:srgbClr val="00B0F0"/>
          </a:solidFill>
        </p:grpSpPr>
        <p:sp>
          <p:nvSpPr>
            <p:cNvPr id="6" name="Oval 20">
              <a:extLst>
                <a:ext uri="{FF2B5EF4-FFF2-40B4-BE49-F238E27FC236}">
                  <a16:creationId xmlns:a16="http://schemas.microsoft.com/office/drawing/2014/main" xmlns="" id="{4C28B682-1537-454C-82E8-2C343ECCFB4F}"/>
                </a:ext>
              </a:extLst>
            </p:cNvPr>
            <p:cNvSpPr/>
            <p:nvPr/>
          </p:nvSpPr>
          <p:spPr>
            <a:xfrm>
              <a:off x="5663300"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21" descr="Shopper.emf">
              <a:extLst>
                <a:ext uri="{FF2B5EF4-FFF2-40B4-BE49-F238E27FC236}">
                  <a16:creationId xmlns:a16="http://schemas.microsoft.com/office/drawing/2014/main" xmlns="" id="{E01706D1-1D29-45C2-A604-8DCB29C31A3F}"/>
                </a:ext>
              </a:extLst>
            </p:cNvPr>
            <p:cNvPicPr>
              <a:picLocks noChangeAspect="1"/>
            </p:cNvPicPr>
            <p:nvPr/>
          </p:nvPicPr>
          <p:blipFill>
            <a:blip r:embed="rId3" cstate="print"/>
            <a:stretch>
              <a:fillRect/>
            </a:stretch>
          </p:blipFill>
          <p:spPr>
            <a:xfrm>
              <a:off x="5971273" y="1222186"/>
              <a:ext cx="655070" cy="868680"/>
            </a:xfrm>
            <a:prstGeom prst="rect">
              <a:avLst/>
            </a:prstGeom>
            <a:grpFill/>
          </p:spPr>
        </p:pic>
      </p:grpSp>
      <p:sp>
        <p:nvSpPr>
          <p:cNvPr id="8" name="TextBox 50">
            <a:extLst>
              <a:ext uri="{FF2B5EF4-FFF2-40B4-BE49-F238E27FC236}">
                <a16:creationId xmlns:a16="http://schemas.microsoft.com/office/drawing/2014/main" xmlns="" id="{03F8AAD3-B1CB-4BDB-8D4A-6F978D3038E3}"/>
              </a:ext>
            </a:extLst>
          </p:cNvPr>
          <p:cNvSpPr txBox="1"/>
          <p:nvPr/>
        </p:nvSpPr>
        <p:spPr>
          <a:xfrm rot="16200000">
            <a:off x="375692" y="3541577"/>
            <a:ext cx="1476940" cy="523220"/>
          </a:xfrm>
          <a:prstGeom prst="rect">
            <a:avLst/>
          </a:prstGeom>
          <a:solidFill>
            <a:schemeClr val="bg1">
              <a:lumMod val="50000"/>
            </a:schemeClr>
          </a:solidFill>
        </p:spPr>
        <p:txBody>
          <a:bodyPr wrap="square" rtlCol="0">
            <a:spAutoFit/>
          </a:bodyPr>
          <a:lstStyle/>
          <a:p>
            <a:pPr algn="ctr"/>
            <a:r>
              <a:rPr lang="es-AR" sz="1400" b="1" dirty="0">
                <a:solidFill>
                  <a:schemeClr val="bg1"/>
                </a:solidFill>
              </a:rPr>
              <a:t>SELF</a:t>
            </a:r>
          </a:p>
          <a:p>
            <a:pPr algn="ctr"/>
            <a:r>
              <a:rPr lang="es-AR" sz="1400" b="1" dirty="0">
                <a:solidFill>
                  <a:schemeClr val="bg1"/>
                </a:solidFill>
              </a:rPr>
              <a:t> INDEPENDIENTE</a:t>
            </a:r>
          </a:p>
        </p:txBody>
      </p:sp>
      <p:sp>
        <p:nvSpPr>
          <p:cNvPr id="13" name="1 Título">
            <a:extLst>
              <a:ext uri="{FF2B5EF4-FFF2-40B4-BE49-F238E27FC236}">
                <a16:creationId xmlns:a16="http://schemas.microsoft.com/office/drawing/2014/main" xmlns="" id="{A05FF239-99B2-4690-A108-DB9A2C5D58F4}"/>
              </a:ext>
            </a:extLst>
          </p:cNvPr>
          <p:cNvSpPr txBox="1">
            <a:spLocks/>
          </p:cNvSpPr>
          <p:nvPr/>
        </p:nvSpPr>
        <p:spPr>
          <a:xfrm>
            <a:off x="1479258" y="3127565"/>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ARG </a:t>
            </a:r>
          </a:p>
        </p:txBody>
      </p:sp>
      <p:sp>
        <p:nvSpPr>
          <p:cNvPr id="14" name="1 Título">
            <a:extLst>
              <a:ext uri="{FF2B5EF4-FFF2-40B4-BE49-F238E27FC236}">
                <a16:creationId xmlns:a16="http://schemas.microsoft.com/office/drawing/2014/main" xmlns="" id="{082878D8-0AA0-4392-AD0A-A50CD401FB54}"/>
              </a:ext>
            </a:extLst>
          </p:cNvPr>
          <p:cNvSpPr txBox="1">
            <a:spLocks/>
          </p:cNvSpPr>
          <p:nvPr/>
        </p:nvSpPr>
        <p:spPr>
          <a:xfrm>
            <a:off x="1479258" y="3639918"/>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AMBA </a:t>
            </a:r>
          </a:p>
        </p:txBody>
      </p:sp>
      <p:sp>
        <p:nvSpPr>
          <p:cNvPr id="15" name="1 Título">
            <a:extLst>
              <a:ext uri="{FF2B5EF4-FFF2-40B4-BE49-F238E27FC236}">
                <a16:creationId xmlns:a16="http://schemas.microsoft.com/office/drawing/2014/main" xmlns="" id="{A5D25445-071B-4B48-826C-691EF93EF9F8}"/>
              </a:ext>
            </a:extLst>
          </p:cNvPr>
          <p:cNvSpPr txBox="1">
            <a:spLocks/>
          </p:cNvSpPr>
          <p:nvPr/>
        </p:nvSpPr>
        <p:spPr>
          <a:xfrm>
            <a:off x="1479260" y="4133413"/>
            <a:ext cx="1244437"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INTERIOR </a:t>
            </a:r>
          </a:p>
        </p:txBody>
      </p:sp>
      <p:sp>
        <p:nvSpPr>
          <p:cNvPr id="16" name="Rounded Rectangle 60">
            <a:extLst>
              <a:ext uri="{FF2B5EF4-FFF2-40B4-BE49-F238E27FC236}">
                <a16:creationId xmlns:a16="http://schemas.microsoft.com/office/drawing/2014/main" xmlns="" id="{19278F7E-1955-4EAF-956E-9C0FECDB14F4}"/>
              </a:ext>
            </a:extLst>
          </p:cNvPr>
          <p:cNvSpPr/>
          <p:nvPr/>
        </p:nvSpPr>
        <p:spPr>
          <a:xfrm>
            <a:off x="3294071" y="3120725"/>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-6,7%</a:t>
            </a:r>
          </a:p>
        </p:txBody>
      </p:sp>
      <p:sp>
        <p:nvSpPr>
          <p:cNvPr id="18" name="Rounded Rectangle 45">
            <a:extLst>
              <a:ext uri="{FF2B5EF4-FFF2-40B4-BE49-F238E27FC236}">
                <a16:creationId xmlns:a16="http://schemas.microsoft.com/office/drawing/2014/main" xmlns="" id="{4D31E725-0409-47B6-8FE6-2D2CC995F31B}"/>
              </a:ext>
            </a:extLst>
          </p:cNvPr>
          <p:cNvSpPr/>
          <p:nvPr/>
        </p:nvSpPr>
        <p:spPr>
          <a:xfrm>
            <a:off x="6213465" y="3127565"/>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-9,0%</a:t>
            </a:r>
          </a:p>
        </p:txBody>
      </p:sp>
      <p:sp>
        <p:nvSpPr>
          <p:cNvPr id="20" name="Rounded Rectangle 60">
            <a:extLst>
              <a:ext uri="{FF2B5EF4-FFF2-40B4-BE49-F238E27FC236}">
                <a16:creationId xmlns:a16="http://schemas.microsoft.com/office/drawing/2014/main" xmlns="" id="{6BFAC1C1-FD67-46DE-916D-54CF472BE732}"/>
              </a:ext>
            </a:extLst>
          </p:cNvPr>
          <p:cNvSpPr/>
          <p:nvPr/>
        </p:nvSpPr>
        <p:spPr>
          <a:xfrm>
            <a:off x="3294071" y="3633078"/>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-6,0%</a:t>
            </a:r>
          </a:p>
        </p:txBody>
      </p:sp>
      <p:sp>
        <p:nvSpPr>
          <p:cNvPr id="22" name="Rounded Rectangle 45">
            <a:extLst>
              <a:ext uri="{FF2B5EF4-FFF2-40B4-BE49-F238E27FC236}">
                <a16:creationId xmlns:a16="http://schemas.microsoft.com/office/drawing/2014/main" xmlns="" id="{03D13803-6733-4ABC-9E01-97B8F6BCAA00}"/>
              </a:ext>
            </a:extLst>
          </p:cNvPr>
          <p:cNvSpPr/>
          <p:nvPr/>
        </p:nvSpPr>
        <p:spPr>
          <a:xfrm>
            <a:off x="6213465" y="3639918"/>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-8,6%</a:t>
            </a:r>
          </a:p>
        </p:txBody>
      </p:sp>
      <p:sp>
        <p:nvSpPr>
          <p:cNvPr id="23" name="Rounded Rectangle 60">
            <a:extLst>
              <a:ext uri="{FF2B5EF4-FFF2-40B4-BE49-F238E27FC236}">
                <a16:creationId xmlns:a16="http://schemas.microsoft.com/office/drawing/2014/main" xmlns="" id="{394E8AF0-C02A-4CD2-A099-0115D71860BC}"/>
              </a:ext>
            </a:extLst>
          </p:cNvPr>
          <p:cNvSpPr/>
          <p:nvPr/>
        </p:nvSpPr>
        <p:spPr>
          <a:xfrm>
            <a:off x="3294071" y="4141863"/>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-7,1%</a:t>
            </a:r>
          </a:p>
        </p:txBody>
      </p:sp>
      <p:sp>
        <p:nvSpPr>
          <p:cNvPr id="25" name="Rounded Rectangle 45">
            <a:extLst>
              <a:ext uri="{FF2B5EF4-FFF2-40B4-BE49-F238E27FC236}">
                <a16:creationId xmlns:a16="http://schemas.microsoft.com/office/drawing/2014/main" xmlns="" id="{29E1EE82-3E03-4041-B211-E7D1620ADA63}"/>
              </a:ext>
            </a:extLst>
          </p:cNvPr>
          <p:cNvSpPr/>
          <p:nvPr/>
        </p:nvSpPr>
        <p:spPr>
          <a:xfrm>
            <a:off x="6213465" y="4148703"/>
            <a:ext cx="1090024" cy="418652"/>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-9,1%</a:t>
            </a:r>
          </a:p>
        </p:txBody>
      </p:sp>
      <p:grpSp>
        <p:nvGrpSpPr>
          <p:cNvPr id="26" name="Group 30">
            <a:extLst>
              <a:ext uri="{FF2B5EF4-FFF2-40B4-BE49-F238E27FC236}">
                <a16:creationId xmlns:a16="http://schemas.microsoft.com/office/drawing/2014/main" xmlns="" id="{63F3FCB2-2B7A-457C-BE5F-1C6D94DDC140}"/>
              </a:ext>
            </a:extLst>
          </p:cNvPr>
          <p:cNvGrpSpPr/>
          <p:nvPr/>
        </p:nvGrpSpPr>
        <p:grpSpPr>
          <a:xfrm>
            <a:off x="134261" y="5050006"/>
            <a:ext cx="614144" cy="623716"/>
            <a:chOff x="747239" y="1021018"/>
            <a:chExt cx="1271016" cy="1271016"/>
          </a:xfrm>
          <a:solidFill>
            <a:srgbClr val="FF6600"/>
          </a:solidFill>
        </p:grpSpPr>
        <p:sp>
          <p:nvSpPr>
            <p:cNvPr id="27" name="Oval 25">
              <a:extLst>
                <a:ext uri="{FF2B5EF4-FFF2-40B4-BE49-F238E27FC236}">
                  <a16:creationId xmlns:a16="http://schemas.microsoft.com/office/drawing/2014/main" xmlns="" id="{2A9539BE-3CDB-4FD2-92BD-37D7D660FAAD}"/>
                </a:ext>
              </a:extLst>
            </p:cNvPr>
            <p:cNvSpPr/>
            <p:nvPr/>
          </p:nvSpPr>
          <p:spPr>
            <a:xfrm>
              <a:off x="74723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6" descr="Retail_CPG.emf">
              <a:extLst>
                <a:ext uri="{FF2B5EF4-FFF2-40B4-BE49-F238E27FC236}">
                  <a16:creationId xmlns:a16="http://schemas.microsoft.com/office/drawing/2014/main" xmlns="" id="{7E0DF399-4E04-4502-A946-D09A6EC7B40F}"/>
                </a:ext>
              </a:extLst>
            </p:cNvPr>
            <p:cNvPicPr>
              <a:picLocks noChangeAspect="1"/>
            </p:cNvPicPr>
            <p:nvPr/>
          </p:nvPicPr>
          <p:blipFill>
            <a:blip r:embed="rId4" cstate="print"/>
            <a:stretch>
              <a:fillRect/>
            </a:stretch>
          </p:blipFill>
          <p:spPr>
            <a:xfrm>
              <a:off x="976804" y="1309052"/>
              <a:ext cx="799662" cy="694944"/>
            </a:xfrm>
            <a:prstGeom prst="rect">
              <a:avLst/>
            </a:prstGeom>
            <a:grpFill/>
          </p:spPr>
        </p:pic>
      </p:grpSp>
      <p:sp>
        <p:nvSpPr>
          <p:cNvPr id="29" name="TextBox 50">
            <a:extLst>
              <a:ext uri="{FF2B5EF4-FFF2-40B4-BE49-F238E27FC236}">
                <a16:creationId xmlns:a16="http://schemas.microsoft.com/office/drawing/2014/main" xmlns="" id="{C37B7054-A104-405F-8D06-6FE9CCC7362C}"/>
              </a:ext>
            </a:extLst>
          </p:cNvPr>
          <p:cNvSpPr txBox="1"/>
          <p:nvPr/>
        </p:nvSpPr>
        <p:spPr>
          <a:xfrm rot="16200000">
            <a:off x="372790" y="5156936"/>
            <a:ext cx="1476940" cy="584775"/>
          </a:xfrm>
          <a:prstGeom prst="rect">
            <a:avLst/>
          </a:prstGeom>
          <a:solidFill>
            <a:schemeClr val="bg1">
              <a:lumMod val="50000"/>
            </a:schemeClr>
          </a:solidFill>
        </p:spPr>
        <p:txBody>
          <a:bodyPr wrap="square" rtlCol="0">
            <a:spAutoFit/>
          </a:bodyPr>
          <a:lstStyle/>
          <a:p>
            <a:pPr algn="ctr"/>
            <a:r>
              <a:rPr lang="es-AR" sz="1600" b="1" dirty="0">
                <a:solidFill>
                  <a:schemeClr val="bg1"/>
                </a:solidFill>
              </a:rPr>
              <a:t>SELF</a:t>
            </a:r>
          </a:p>
          <a:p>
            <a:pPr algn="ctr"/>
            <a:r>
              <a:rPr lang="es-AR" sz="1600" b="1" dirty="0">
                <a:solidFill>
                  <a:schemeClr val="bg1"/>
                </a:solidFill>
              </a:rPr>
              <a:t> CADENA</a:t>
            </a:r>
          </a:p>
        </p:txBody>
      </p:sp>
      <p:sp>
        <p:nvSpPr>
          <p:cNvPr id="31" name="1 Título">
            <a:extLst>
              <a:ext uri="{FF2B5EF4-FFF2-40B4-BE49-F238E27FC236}">
                <a16:creationId xmlns:a16="http://schemas.microsoft.com/office/drawing/2014/main" xmlns="" id="{730F3435-3B69-4F74-8386-354B97486BD4}"/>
              </a:ext>
            </a:extLst>
          </p:cNvPr>
          <p:cNvSpPr txBox="1">
            <a:spLocks/>
          </p:cNvSpPr>
          <p:nvPr/>
        </p:nvSpPr>
        <p:spPr>
          <a:xfrm>
            <a:off x="1480658" y="4783749"/>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ARG </a:t>
            </a:r>
          </a:p>
        </p:txBody>
      </p:sp>
      <p:sp>
        <p:nvSpPr>
          <p:cNvPr id="32" name="1 Título">
            <a:extLst>
              <a:ext uri="{FF2B5EF4-FFF2-40B4-BE49-F238E27FC236}">
                <a16:creationId xmlns:a16="http://schemas.microsoft.com/office/drawing/2014/main" xmlns="" id="{479D0CFB-E4F6-4EFB-8BB6-1616E3598E2D}"/>
              </a:ext>
            </a:extLst>
          </p:cNvPr>
          <p:cNvSpPr txBox="1">
            <a:spLocks/>
          </p:cNvSpPr>
          <p:nvPr/>
        </p:nvSpPr>
        <p:spPr>
          <a:xfrm>
            <a:off x="1480658" y="5296102"/>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AMBA </a:t>
            </a:r>
          </a:p>
        </p:txBody>
      </p:sp>
      <p:sp>
        <p:nvSpPr>
          <p:cNvPr id="33" name="1 Título">
            <a:extLst>
              <a:ext uri="{FF2B5EF4-FFF2-40B4-BE49-F238E27FC236}">
                <a16:creationId xmlns:a16="http://schemas.microsoft.com/office/drawing/2014/main" xmlns="" id="{1261D84C-B9E6-42C9-9E3A-C72E1616C4E7}"/>
              </a:ext>
            </a:extLst>
          </p:cNvPr>
          <p:cNvSpPr txBox="1">
            <a:spLocks/>
          </p:cNvSpPr>
          <p:nvPr/>
        </p:nvSpPr>
        <p:spPr>
          <a:xfrm>
            <a:off x="1480660" y="5789597"/>
            <a:ext cx="1244437"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INTERIOR</a:t>
            </a:r>
            <a:r>
              <a:rPr lang="es-AR" sz="2000" b="1" dirty="0">
                <a:solidFill>
                  <a:schemeClr val="tx1">
                    <a:lumMod val="65000"/>
                    <a:lumOff val="35000"/>
                  </a:schemeClr>
                </a:solidFill>
              </a:rPr>
              <a:t> </a:t>
            </a:r>
          </a:p>
        </p:txBody>
      </p:sp>
      <p:sp>
        <p:nvSpPr>
          <p:cNvPr id="34" name="Rounded Rectangle 60">
            <a:extLst>
              <a:ext uri="{FF2B5EF4-FFF2-40B4-BE49-F238E27FC236}">
                <a16:creationId xmlns:a16="http://schemas.microsoft.com/office/drawing/2014/main" xmlns="" id="{0C3DA6A1-0CBB-4A94-9E0B-92ABB4E4FB5E}"/>
              </a:ext>
            </a:extLst>
          </p:cNvPr>
          <p:cNvSpPr/>
          <p:nvPr/>
        </p:nvSpPr>
        <p:spPr>
          <a:xfrm>
            <a:off x="3294071" y="4778309"/>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-4,6%</a:t>
            </a:r>
          </a:p>
        </p:txBody>
      </p:sp>
      <p:sp>
        <p:nvSpPr>
          <p:cNvPr id="36" name="Rounded Rectangle 45">
            <a:extLst>
              <a:ext uri="{FF2B5EF4-FFF2-40B4-BE49-F238E27FC236}">
                <a16:creationId xmlns:a16="http://schemas.microsoft.com/office/drawing/2014/main" xmlns="" id="{F2F7FE0C-6E27-4A01-81B9-8DFF4321296D}"/>
              </a:ext>
            </a:extLst>
          </p:cNvPr>
          <p:cNvSpPr/>
          <p:nvPr/>
        </p:nvSpPr>
        <p:spPr>
          <a:xfrm>
            <a:off x="6214865" y="4783749"/>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-3,8%</a:t>
            </a:r>
          </a:p>
        </p:txBody>
      </p:sp>
      <p:sp>
        <p:nvSpPr>
          <p:cNvPr id="37" name="Rounded Rectangle 60">
            <a:extLst>
              <a:ext uri="{FF2B5EF4-FFF2-40B4-BE49-F238E27FC236}">
                <a16:creationId xmlns:a16="http://schemas.microsoft.com/office/drawing/2014/main" xmlns="" id="{457E84E3-8C08-4342-96D3-29E8C6705250}"/>
              </a:ext>
            </a:extLst>
          </p:cNvPr>
          <p:cNvSpPr/>
          <p:nvPr/>
        </p:nvSpPr>
        <p:spPr>
          <a:xfrm>
            <a:off x="3295471" y="5289262"/>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-4,4%</a:t>
            </a:r>
          </a:p>
        </p:txBody>
      </p:sp>
      <p:sp>
        <p:nvSpPr>
          <p:cNvPr id="39" name="Rounded Rectangle 45">
            <a:extLst>
              <a:ext uri="{FF2B5EF4-FFF2-40B4-BE49-F238E27FC236}">
                <a16:creationId xmlns:a16="http://schemas.microsoft.com/office/drawing/2014/main" xmlns="" id="{A8A5C53E-45E2-4945-935A-FEE04762F396}"/>
              </a:ext>
            </a:extLst>
          </p:cNvPr>
          <p:cNvSpPr/>
          <p:nvPr/>
        </p:nvSpPr>
        <p:spPr>
          <a:xfrm>
            <a:off x="6214865" y="5296102"/>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-3,7%</a:t>
            </a:r>
          </a:p>
        </p:txBody>
      </p:sp>
      <p:sp>
        <p:nvSpPr>
          <p:cNvPr id="40" name="Rounded Rectangle 60">
            <a:extLst>
              <a:ext uri="{FF2B5EF4-FFF2-40B4-BE49-F238E27FC236}">
                <a16:creationId xmlns:a16="http://schemas.microsoft.com/office/drawing/2014/main" xmlns="" id="{7DE05AFE-B854-4F06-AA8F-9FF953DF0813}"/>
              </a:ext>
            </a:extLst>
          </p:cNvPr>
          <p:cNvSpPr/>
          <p:nvPr/>
        </p:nvSpPr>
        <p:spPr>
          <a:xfrm>
            <a:off x="3295471" y="5798047"/>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-4,8%</a:t>
            </a:r>
          </a:p>
        </p:txBody>
      </p:sp>
      <p:sp>
        <p:nvSpPr>
          <p:cNvPr id="42" name="Rounded Rectangle 45">
            <a:extLst>
              <a:ext uri="{FF2B5EF4-FFF2-40B4-BE49-F238E27FC236}">
                <a16:creationId xmlns:a16="http://schemas.microsoft.com/office/drawing/2014/main" xmlns="" id="{E006A3D6-5B3E-467A-A0FC-3AA4A628CE1A}"/>
              </a:ext>
            </a:extLst>
          </p:cNvPr>
          <p:cNvSpPr/>
          <p:nvPr/>
        </p:nvSpPr>
        <p:spPr>
          <a:xfrm>
            <a:off x="6214865" y="5804887"/>
            <a:ext cx="1090024" cy="418652"/>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-3,8%</a:t>
            </a:r>
          </a:p>
        </p:txBody>
      </p:sp>
      <p:sp>
        <p:nvSpPr>
          <p:cNvPr id="45" name="1 Título">
            <a:extLst>
              <a:ext uri="{FF2B5EF4-FFF2-40B4-BE49-F238E27FC236}">
                <a16:creationId xmlns:a16="http://schemas.microsoft.com/office/drawing/2014/main" xmlns="" id="{425E2B69-3DC1-489E-B60E-05A0815238AD}"/>
              </a:ext>
            </a:extLst>
          </p:cNvPr>
          <p:cNvSpPr txBox="1">
            <a:spLocks/>
          </p:cNvSpPr>
          <p:nvPr/>
        </p:nvSpPr>
        <p:spPr>
          <a:xfrm>
            <a:off x="0" y="-27384"/>
            <a:ext cx="8858280" cy="574675"/>
          </a:xfrm>
          <a:prstGeom prst="rect">
            <a:avLst/>
          </a:prstGeom>
        </p:spPr>
        <p:txBody>
          <a:bodyPr vert="horz" lIns="91440" tIns="45720" rIns="91440" bIns="45720" rtlCol="0" anchor="t">
            <a:noAutofit/>
          </a:bodyPr>
          <a:lstStyle/>
          <a:p>
            <a:pPr>
              <a:spcBef>
                <a:spcPct val="0"/>
              </a:spcBef>
              <a:defRPr/>
            </a:pPr>
            <a:r>
              <a:rPr lang="es-AR" sz="3200" b="1" dirty="0">
                <a:solidFill>
                  <a:srgbClr val="FF6600"/>
                </a:solidFill>
                <a:latin typeface="+mj-lt"/>
                <a:ea typeface="+mj-ea"/>
                <a:cs typeface="Arial" pitchFamily="34" charset="0"/>
              </a:rPr>
              <a:t>Tendencias Febrero 2019</a:t>
            </a:r>
          </a:p>
          <a:p>
            <a:pPr>
              <a:spcBef>
                <a:spcPct val="0"/>
              </a:spcBef>
              <a:defRPr/>
            </a:pPr>
            <a:r>
              <a:rPr lang="es-AR" sz="2000" b="1" dirty="0">
                <a:solidFill>
                  <a:srgbClr val="FF6600"/>
                </a:solidFill>
                <a:latin typeface="+mj-lt"/>
                <a:ea typeface="+mj-ea"/>
                <a:cs typeface="Arial" pitchFamily="34" charset="0"/>
              </a:rPr>
              <a:t>AREAS, SELF CADENA y SELF INDEPENDIENTE </a:t>
            </a:r>
            <a:endParaRPr lang="es-ES" sz="2000" b="1" dirty="0">
              <a:solidFill>
                <a:srgbClr val="FF6600"/>
              </a:solidFill>
              <a:latin typeface="+mj-lt"/>
              <a:ea typeface="+mj-ea"/>
              <a:cs typeface="Arial" pitchFamily="34" charset="0"/>
            </a:endParaRPr>
          </a:p>
        </p:txBody>
      </p:sp>
      <p:sp>
        <p:nvSpPr>
          <p:cNvPr id="44" name="Rounded Rectangle 60">
            <a:extLst>
              <a:ext uri="{FF2B5EF4-FFF2-40B4-BE49-F238E27FC236}">
                <a16:creationId xmlns:a16="http://schemas.microsoft.com/office/drawing/2014/main" xmlns="" id="{8F447B41-B45F-4F97-8C3D-C72787CE0E40}"/>
              </a:ext>
            </a:extLst>
          </p:cNvPr>
          <p:cNvSpPr/>
          <p:nvPr/>
        </p:nvSpPr>
        <p:spPr>
          <a:xfrm>
            <a:off x="3295471" y="1484832"/>
            <a:ext cx="1088624"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-5,7%</a:t>
            </a:r>
          </a:p>
        </p:txBody>
      </p:sp>
      <p:sp>
        <p:nvSpPr>
          <p:cNvPr id="49" name="Rounded Rectangle 45">
            <a:extLst>
              <a:ext uri="{FF2B5EF4-FFF2-40B4-BE49-F238E27FC236}">
                <a16:creationId xmlns:a16="http://schemas.microsoft.com/office/drawing/2014/main" xmlns="" id="{A16050F0-F7FB-453E-BD64-F8C61FE3B38E}"/>
              </a:ext>
            </a:extLst>
          </p:cNvPr>
          <p:cNvSpPr/>
          <p:nvPr/>
        </p:nvSpPr>
        <p:spPr>
          <a:xfrm>
            <a:off x="6214866" y="1484832"/>
            <a:ext cx="1088625"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-6,5%</a:t>
            </a:r>
          </a:p>
        </p:txBody>
      </p:sp>
      <p:sp>
        <p:nvSpPr>
          <p:cNvPr id="50" name="Rounded Rectangle 60">
            <a:extLst>
              <a:ext uri="{FF2B5EF4-FFF2-40B4-BE49-F238E27FC236}">
                <a16:creationId xmlns:a16="http://schemas.microsoft.com/office/drawing/2014/main" xmlns="" id="{94BED7FB-2456-4869-B84D-2976BFA1EC61}"/>
              </a:ext>
            </a:extLst>
          </p:cNvPr>
          <p:cNvSpPr/>
          <p:nvPr/>
        </p:nvSpPr>
        <p:spPr>
          <a:xfrm>
            <a:off x="3294072" y="1988840"/>
            <a:ext cx="1090024"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-5,1%</a:t>
            </a:r>
          </a:p>
        </p:txBody>
      </p:sp>
      <p:sp>
        <p:nvSpPr>
          <p:cNvPr id="52" name="Rounded Rectangle 45">
            <a:extLst>
              <a:ext uri="{FF2B5EF4-FFF2-40B4-BE49-F238E27FC236}">
                <a16:creationId xmlns:a16="http://schemas.microsoft.com/office/drawing/2014/main" xmlns="" id="{7CFAC2A5-5598-42FC-A854-7D53003188B9}"/>
              </a:ext>
            </a:extLst>
          </p:cNvPr>
          <p:cNvSpPr/>
          <p:nvPr/>
        </p:nvSpPr>
        <p:spPr>
          <a:xfrm>
            <a:off x="6237306" y="1988840"/>
            <a:ext cx="1066184"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-6,0%</a:t>
            </a:r>
          </a:p>
        </p:txBody>
      </p:sp>
      <p:sp>
        <p:nvSpPr>
          <p:cNvPr id="53" name="Rounded Rectangle 60">
            <a:extLst>
              <a:ext uri="{FF2B5EF4-FFF2-40B4-BE49-F238E27FC236}">
                <a16:creationId xmlns:a16="http://schemas.microsoft.com/office/drawing/2014/main" xmlns="" id="{6625D202-C2B0-47E1-976A-D2BA65978C6E}"/>
              </a:ext>
            </a:extLst>
          </p:cNvPr>
          <p:cNvSpPr/>
          <p:nvPr/>
        </p:nvSpPr>
        <p:spPr>
          <a:xfrm>
            <a:off x="3294071" y="2492848"/>
            <a:ext cx="1090024"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-6,1%</a:t>
            </a:r>
          </a:p>
        </p:txBody>
      </p:sp>
      <p:sp>
        <p:nvSpPr>
          <p:cNvPr id="55" name="Rounded Rectangle 45">
            <a:extLst>
              <a:ext uri="{FF2B5EF4-FFF2-40B4-BE49-F238E27FC236}">
                <a16:creationId xmlns:a16="http://schemas.microsoft.com/office/drawing/2014/main" xmlns="" id="{A448EC52-AD62-4E89-BE60-6B0995B4F378}"/>
              </a:ext>
            </a:extLst>
          </p:cNvPr>
          <p:cNvSpPr/>
          <p:nvPr/>
        </p:nvSpPr>
        <p:spPr>
          <a:xfrm>
            <a:off x="6237308" y="2492848"/>
            <a:ext cx="1066183" cy="432000"/>
          </a:xfrm>
          <a:prstGeom prst="roundRect">
            <a:avLst>
              <a:gd name="adj" fmla="val 4667"/>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 -6,9%</a:t>
            </a:r>
          </a:p>
        </p:txBody>
      </p:sp>
      <p:sp>
        <p:nvSpPr>
          <p:cNvPr id="58" name="TextBox 50">
            <a:extLst>
              <a:ext uri="{FF2B5EF4-FFF2-40B4-BE49-F238E27FC236}">
                <a16:creationId xmlns:a16="http://schemas.microsoft.com/office/drawing/2014/main" xmlns="" id="{C37B7054-A104-405F-8D06-6FE9CCC7362C}"/>
              </a:ext>
            </a:extLst>
          </p:cNvPr>
          <p:cNvSpPr txBox="1"/>
          <p:nvPr/>
        </p:nvSpPr>
        <p:spPr>
          <a:xfrm rot="16200000">
            <a:off x="381502" y="1858861"/>
            <a:ext cx="1476940" cy="584775"/>
          </a:xfrm>
          <a:prstGeom prst="rect">
            <a:avLst/>
          </a:prstGeom>
          <a:solidFill>
            <a:schemeClr val="bg1">
              <a:lumMod val="50000"/>
            </a:schemeClr>
          </a:solidFill>
        </p:spPr>
        <p:txBody>
          <a:bodyPr wrap="square" rtlCol="0">
            <a:spAutoFit/>
          </a:bodyPr>
          <a:lstStyle/>
          <a:p>
            <a:pPr algn="ctr"/>
            <a:r>
              <a:rPr lang="es-AR" sz="1600" b="1" dirty="0">
                <a:solidFill>
                  <a:schemeClr val="bg1"/>
                </a:solidFill>
              </a:rPr>
              <a:t>TOTAL SELF ARGENTINA</a:t>
            </a:r>
          </a:p>
        </p:txBody>
      </p:sp>
      <p:sp>
        <p:nvSpPr>
          <p:cNvPr id="59" name="1 Título">
            <a:extLst>
              <a:ext uri="{FF2B5EF4-FFF2-40B4-BE49-F238E27FC236}">
                <a16:creationId xmlns:a16="http://schemas.microsoft.com/office/drawing/2014/main" xmlns="" id="{A05FF239-99B2-4690-A108-DB9A2C5D58F4}"/>
              </a:ext>
            </a:extLst>
          </p:cNvPr>
          <p:cNvSpPr txBox="1">
            <a:spLocks/>
          </p:cNvSpPr>
          <p:nvPr/>
        </p:nvSpPr>
        <p:spPr>
          <a:xfrm>
            <a:off x="1475656" y="1484784"/>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ARG </a:t>
            </a:r>
          </a:p>
        </p:txBody>
      </p:sp>
      <p:sp>
        <p:nvSpPr>
          <p:cNvPr id="60" name="1 Título">
            <a:extLst>
              <a:ext uri="{FF2B5EF4-FFF2-40B4-BE49-F238E27FC236}">
                <a16:creationId xmlns:a16="http://schemas.microsoft.com/office/drawing/2014/main" xmlns="" id="{082878D8-0AA0-4392-AD0A-A50CD401FB54}"/>
              </a:ext>
            </a:extLst>
          </p:cNvPr>
          <p:cNvSpPr txBox="1">
            <a:spLocks/>
          </p:cNvSpPr>
          <p:nvPr/>
        </p:nvSpPr>
        <p:spPr>
          <a:xfrm>
            <a:off x="1475656" y="1997137"/>
            <a:ext cx="1016012"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AMBA </a:t>
            </a:r>
          </a:p>
        </p:txBody>
      </p:sp>
      <p:sp>
        <p:nvSpPr>
          <p:cNvPr id="61" name="1 Título">
            <a:extLst>
              <a:ext uri="{FF2B5EF4-FFF2-40B4-BE49-F238E27FC236}">
                <a16:creationId xmlns:a16="http://schemas.microsoft.com/office/drawing/2014/main" xmlns="" id="{A5D25445-071B-4B48-826C-691EF93EF9F8}"/>
              </a:ext>
            </a:extLst>
          </p:cNvPr>
          <p:cNvSpPr txBox="1">
            <a:spLocks/>
          </p:cNvSpPr>
          <p:nvPr/>
        </p:nvSpPr>
        <p:spPr>
          <a:xfrm>
            <a:off x="1475658" y="2490632"/>
            <a:ext cx="1244437" cy="40824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000" b="1" dirty="0"/>
              <a:t>INTERIOR </a:t>
            </a:r>
          </a:p>
        </p:txBody>
      </p:sp>
      <p:sp>
        <p:nvSpPr>
          <p:cNvPr id="19" name="18 Rectángulo redondeado"/>
          <p:cNvSpPr/>
          <p:nvPr/>
        </p:nvSpPr>
        <p:spPr>
          <a:xfrm>
            <a:off x="3028624" y="980768"/>
            <a:ext cx="1615384" cy="360000"/>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61">
            <a:extLst>
              <a:ext uri="{FF2B5EF4-FFF2-40B4-BE49-F238E27FC236}">
                <a16:creationId xmlns:a16="http://schemas.microsoft.com/office/drawing/2014/main" xmlns="" id="{669A4843-A306-4A1D-9710-77D5F86A13F4}"/>
              </a:ext>
            </a:extLst>
          </p:cNvPr>
          <p:cNvSpPr txBox="1"/>
          <p:nvPr/>
        </p:nvSpPr>
        <p:spPr>
          <a:xfrm>
            <a:off x="2892508" y="980768"/>
            <a:ext cx="1751500" cy="369332"/>
          </a:xfrm>
          <a:prstGeom prst="rect">
            <a:avLst/>
          </a:prstGeom>
          <a:noFill/>
        </p:spPr>
        <p:txBody>
          <a:bodyPr wrap="square" rtlCol="0">
            <a:spAutoFit/>
          </a:bodyPr>
          <a:lstStyle/>
          <a:p>
            <a:pPr algn="ctr"/>
            <a:r>
              <a:rPr lang="es-AR" b="1" dirty="0">
                <a:solidFill>
                  <a:schemeClr val="bg1">
                    <a:lumMod val="50000"/>
                  </a:schemeClr>
                </a:solidFill>
              </a:rPr>
              <a:t>FEB19 / FEB18</a:t>
            </a:r>
          </a:p>
        </p:txBody>
      </p:sp>
      <p:grpSp>
        <p:nvGrpSpPr>
          <p:cNvPr id="2048" name="2047 Grupo"/>
          <p:cNvGrpSpPr/>
          <p:nvPr/>
        </p:nvGrpSpPr>
        <p:grpSpPr>
          <a:xfrm>
            <a:off x="5796136" y="979330"/>
            <a:ext cx="1924681" cy="369332"/>
            <a:chOff x="6967799" y="947426"/>
            <a:chExt cx="1924681" cy="477413"/>
          </a:xfrm>
        </p:grpSpPr>
        <p:sp>
          <p:nvSpPr>
            <p:cNvPr id="63" name="62 Rectángulo redondeado"/>
            <p:cNvSpPr/>
            <p:nvPr/>
          </p:nvSpPr>
          <p:spPr>
            <a:xfrm>
              <a:off x="7112682" y="947426"/>
              <a:ext cx="1615384" cy="465350"/>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61">
              <a:extLst>
                <a:ext uri="{FF2B5EF4-FFF2-40B4-BE49-F238E27FC236}">
                  <a16:creationId xmlns:a16="http://schemas.microsoft.com/office/drawing/2014/main" xmlns="" id="{39FE7541-C7F1-4A04-9849-DFCEF5D4B17F}"/>
                </a:ext>
              </a:extLst>
            </p:cNvPr>
            <p:cNvSpPr txBox="1"/>
            <p:nvPr/>
          </p:nvSpPr>
          <p:spPr>
            <a:xfrm>
              <a:off x="6967799" y="947426"/>
              <a:ext cx="1924681" cy="477413"/>
            </a:xfrm>
            <a:prstGeom prst="rect">
              <a:avLst/>
            </a:prstGeom>
            <a:noFill/>
          </p:spPr>
          <p:txBody>
            <a:bodyPr wrap="square" rtlCol="0">
              <a:spAutoFit/>
            </a:bodyPr>
            <a:lstStyle/>
            <a:p>
              <a:pPr algn="ctr"/>
              <a:r>
                <a:rPr lang="es-AR" b="1" dirty="0">
                  <a:solidFill>
                    <a:schemeClr val="bg1">
                      <a:lumMod val="50000"/>
                    </a:schemeClr>
                  </a:solidFill>
                </a:rPr>
                <a:t>YTD 19/YTD 18</a:t>
              </a:r>
            </a:p>
          </p:txBody>
        </p:sp>
      </p:grpSp>
      <p:sp>
        <p:nvSpPr>
          <p:cNvPr id="68" name="TextBox 48">
            <a:extLst>
              <a:ext uri="{FF2B5EF4-FFF2-40B4-BE49-F238E27FC236}">
                <a16:creationId xmlns:a16="http://schemas.microsoft.com/office/drawing/2014/main" xmlns="" id="{141D5272-7EAC-49D6-A497-B6F057178418}"/>
              </a:ext>
            </a:extLst>
          </p:cNvPr>
          <p:cNvSpPr txBox="1"/>
          <p:nvPr/>
        </p:nvSpPr>
        <p:spPr>
          <a:xfrm>
            <a:off x="2555776" y="6612865"/>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sp>
        <p:nvSpPr>
          <p:cNvPr id="69" name="TextBox 48">
            <a:extLst>
              <a:ext uri="{FF2B5EF4-FFF2-40B4-BE49-F238E27FC236}">
                <a16:creationId xmlns:a16="http://schemas.microsoft.com/office/drawing/2014/main" xmlns="" id="{CB8D814B-5DEC-4819-B70A-FA4DD99CCFAD}"/>
              </a:ext>
            </a:extLst>
          </p:cNvPr>
          <p:cNvSpPr txBox="1"/>
          <p:nvPr/>
        </p:nvSpPr>
        <p:spPr>
          <a:xfrm>
            <a:off x="3890165" y="6612865"/>
            <a:ext cx="4464496"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 2019– SCENTIA</a:t>
            </a:r>
          </a:p>
        </p:txBody>
      </p:sp>
      <p:sp>
        <p:nvSpPr>
          <p:cNvPr id="73" name="25 Elipse">
            <a:extLst>
              <a:ext uri="{FF2B5EF4-FFF2-40B4-BE49-F238E27FC236}">
                <a16:creationId xmlns:a16="http://schemas.microsoft.com/office/drawing/2014/main" xmlns="" id="{3A7EDDB6-E417-4A00-A7EE-B6657BA4C7ED}"/>
              </a:ext>
            </a:extLst>
          </p:cNvPr>
          <p:cNvSpPr>
            <a:spLocks noChangeAspect="1"/>
          </p:cNvSpPr>
          <p:nvPr/>
        </p:nvSpPr>
        <p:spPr>
          <a:xfrm>
            <a:off x="86817" y="1853825"/>
            <a:ext cx="675955" cy="63680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74" name="Picture 7">
            <a:extLst>
              <a:ext uri="{FF2B5EF4-FFF2-40B4-BE49-F238E27FC236}">
                <a16:creationId xmlns:a16="http://schemas.microsoft.com/office/drawing/2014/main" xmlns="" id="{9EFECC67-B728-48BA-A1F4-8861D78015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785" r="22244" b="29011"/>
          <a:stretch/>
        </p:blipFill>
        <p:spPr bwMode="auto">
          <a:xfrm>
            <a:off x="210345" y="1992039"/>
            <a:ext cx="455171" cy="343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Rectángulo redondeado 8">
            <a:extLst>
              <a:ext uri="{FF2B5EF4-FFF2-40B4-BE49-F238E27FC236}">
                <a16:creationId xmlns:a16="http://schemas.microsoft.com/office/drawing/2014/main" xmlns="" id="{E5EBDF61-09DD-4C8D-9B32-7B7FCB8BA167}"/>
              </a:ext>
            </a:extLst>
          </p:cNvPr>
          <p:cNvSpPr/>
          <p:nvPr/>
        </p:nvSpPr>
        <p:spPr>
          <a:xfrm rot="16200000">
            <a:off x="4275349" y="1896960"/>
            <a:ext cx="1512074" cy="7146130"/>
          </a:xfrm>
          <a:prstGeom prst="roundRect">
            <a:avLst/>
          </a:prstGeom>
          <a:solidFill>
            <a:schemeClr val="accent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90" name="Rectángulo redondeado 8">
            <a:extLst>
              <a:ext uri="{FF2B5EF4-FFF2-40B4-BE49-F238E27FC236}">
                <a16:creationId xmlns:a16="http://schemas.microsoft.com/office/drawing/2014/main" xmlns="" id="{672998B6-8B8C-4429-92D2-29567992DC83}"/>
              </a:ext>
            </a:extLst>
          </p:cNvPr>
          <p:cNvSpPr/>
          <p:nvPr/>
        </p:nvSpPr>
        <p:spPr>
          <a:xfrm rot="16200000">
            <a:off x="4274326" y="249864"/>
            <a:ext cx="1512073" cy="7148176"/>
          </a:xfrm>
          <a:prstGeom prst="roundRect">
            <a:avLst/>
          </a:prstGeom>
          <a:solidFill>
            <a:schemeClr val="accent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91" name="Rectángulo redondeado 8">
            <a:extLst>
              <a:ext uri="{FF2B5EF4-FFF2-40B4-BE49-F238E27FC236}">
                <a16:creationId xmlns:a16="http://schemas.microsoft.com/office/drawing/2014/main" xmlns="" id="{2D016960-C53C-4F48-B4F3-3959477AEB28}"/>
              </a:ext>
            </a:extLst>
          </p:cNvPr>
          <p:cNvSpPr/>
          <p:nvPr/>
        </p:nvSpPr>
        <p:spPr>
          <a:xfrm rot="16200000">
            <a:off x="4264690" y="-1423310"/>
            <a:ext cx="1531346" cy="7148175"/>
          </a:xfrm>
          <a:prstGeom prst="roundRect">
            <a:avLst/>
          </a:prstGeom>
          <a:solidFill>
            <a:schemeClr val="accent1">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Tree>
    <p:extLst>
      <p:ext uri="{BB962C8B-B14F-4D97-AF65-F5344CB8AC3E}">
        <p14:creationId xmlns:p14="http://schemas.microsoft.com/office/powerpoint/2010/main" val="16590746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
        <p:nvSpPr>
          <p:cNvPr id="3" name="1 Título"/>
          <p:cNvSpPr txBox="1">
            <a:spLocks/>
          </p:cNvSpPr>
          <p:nvPr/>
        </p:nvSpPr>
        <p:spPr>
          <a:xfrm>
            <a:off x="1907704" y="2420890"/>
            <a:ext cx="7175552" cy="574675"/>
          </a:xfrm>
          <a:prstGeom prst="rect">
            <a:avLst/>
          </a:prstGeom>
        </p:spPr>
        <p:txBody>
          <a:bodyPr vert="horz" lIns="91440" tIns="45720" rIns="91440" bIns="45720" rtlCol="0" anchor="t">
            <a:noAutofit/>
          </a:bodyPr>
          <a:lstStyle/>
          <a:p>
            <a:pPr lvl="0">
              <a:spcBef>
                <a:spcPct val="0"/>
              </a:spcBef>
              <a:defRPr/>
            </a:pPr>
            <a:r>
              <a:rPr lang="es-AR" sz="3600" b="1" dirty="0">
                <a:solidFill>
                  <a:schemeClr val="bg1"/>
                </a:solidFill>
                <a:latin typeface="+mj-lt"/>
                <a:ea typeface="+mj-ea"/>
                <a:cs typeface="Arial" pitchFamily="34" charset="0"/>
              </a:rPr>
              <a:t>Tendencias Self Service </a:t>
            </a:r>
          </a:p>
          <a:p>
            <a:pPr lvl="0">
              <a:spcBef>
                <a:spcPct val="0"/>
              </a:spcBef>
              <a:defRPr/>
            </a:pPr>
            <a:r>
              <a:rPr lang="es-AR" sz="2400" b="1" dirty="0">
                <a:solidFill>
                  <a:schemeClr val="bg1"/>
                </a:solidFill>
                <a:latin typeface="+mj-lt"/>
                <a:ea typeface="+mj-ea"/>
                <a:cs typeface="Arial" pitchFamily="34" charset="0"/>
              </a:rPr>
              <a:t>Variaciones Principales Categorías</a:t>
            </a:r>
            <a:endParaRPr lang="es-ES" sz="2800" b="1" dirty="0">
              <a:solidFill>
                <a:schemeClr val="bg1"/>
              </a:solidFill>
              <a:latin typeface="+mj-lt"/>
              <a:ea typeface="+mj-ea"/>
              <a:cs typeface="Arial" pitchFamily="34" charset="0"/>
            </a:endParaRPr>
          </a:p>
        </p:txBody>
      </p:sp>
      <p:sp>
        <p:nvSpPr>
          <p:cNvPr id="4" name="1 Título"/>
          <p:cNvSpPr txBox="1">
            <a:spLocks/>
          </p:cNvSpPr>
          <p:nvPr/>
        </p:nvSpPr>
        <p:spPr>
          <a:xfrm>
            <a:off x="1979712" y="4871334"/>
            <a:ext cx="6429420" cy="1293970"/>
          </a:xfrm>
          <a:prstGeom prst="rect">
            <a:avLst/>
          </a:prstGeom>
        </p:spPr>
        <p:txBody>
          <a:bodyPr vert="horz" lIns="91440" tIns="45720" rIns="91440" bIns="45720" rtlCol="0" anchor="t">
            <a:noAutofit/>
          </a:bodyPr>
          <a:lstStyle/>
          <a:p>
            <a:pPr>
              <a:spcBef>
                <a:spcPct val="0"/>
              </a:spcBef>
              <a:defRPr/>
            </a:pPr>
            <a:r>
              <a:rPr lang="es-AR" sz="2600" dirty="0">
                <a:solidFill>
                  <a:schemeClr val="bg1"/>
                </a:solidFill>
                <a:latin typeface="+mj-lt"/>
                <a:ea typeface="+mj-ea"/>
                <a:cs typeface="Arial" pitchFamily="34" charset="0"/>
              </a:rPr>
              <a:t>Febrero 2018</a:t>
            </a:r>
            <a:endParaRPr lang="es-ES" sz="2600" b="1" dirty="0">
              <a:solidFill>
                <a:schemeClr val="bg1"/>
              </a:solidFill>
              <a:latin typeface="+mj-lt"/>
              <a:ea typeface="+mj-ea"/>
              <a:cs typeface="Arial" pitchFamily="34" charset="0"/>
            </a:endParaRPr>
          </a:p>
        </p:txBody>
      </p:sp>
      <p:cxnSp>
        <p:nvCxnSpPr>
          <p:cNvPr id="5" name="4 Conector recto"/>
          <p:cNvCxnSpPr/>
          <p:nvPr/>
        </p:nvCxnSpPr>
        <p:spPr>
          <a:xfrm>
            <a:off x="2357422" y="3645026"/>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xmlns="" id="{5104006C-B6BF-4606-BEA1-BE803E15B06E}"/>
              </a:ext>
            </a:extLst>
          </p:cNvPr>
          <p:cNvSpPr txBox="1">
            <a:spLocks/>
          </p:cNvSpPr>
          <p:nvPr/>
        </p:nvSpPr>
        <p:spPr>
          <a:xfrm>
            <a:off x="6660232" y="6165304"/>
            <a:ext cx="2423024" cy="491480"/>
          </a:xfrm>
          <a:prstGeom prst="rect">
            <a:avLst/>
          </a:prstGeom>
        </p:spPr>
        <p:txBody>
          <a:bodyPr vert="horz" lIns="91440" tIns="45720" rIns="91440" bIns="45720" rtlCol="0" anchor="t">
            <a:noAutofit/>
          </a:bodyPr>
          <a:lstStyle/>
          <a:p>
            <a:pPr>
              <a:spcBef>
                <a:spcPct val="0"/>
              </a:spcBef>
              <a:defRPr/>
            </a:pPr>
            <a:r>
              <a:rPr lang="es-AR" sz="2600" b="1" dirty="0">
                <a:solidFill>
                  <a:srgbClr val="06BFFF"/>
                </a:solidFill>
                <a:latin typeface="+mj-lt"/>
                <a:ea typeface="+mj-ea"/>
                <a:cs typeface="Arial" pitchFamily="34" charset="0"/>
              </a:rPr>
              <a:t>Febrero 2019</a:t>
            </a:r>
            <a:endParaRPr lang="es-ES" sz="2600" b="1" dirty="0">
              <a:solidFill>
                <a:srgbClr val="06BFFF"/>
              </a:solidFill>
              <a:latin typeface="+mj-lt"/>
              <a:ea typeface="+mj-ea"/>
              <a:cs typeface="Arial" pitchFamily="34" charset="0"/>
            </a:endParaRPr>
          </a:p>
        </p:txBody>
      </p:sp>
    </p:spTree>
    <p:extLst>
      <p:ext uri="{BB962C8B-B14F-4D97-AF65-F5344CB8AC3E}">
        <p14:creationId xmlns:p14="http://schemas.microsoft.com/office/powerpoint/2010/main" val="232469531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7493ED45-4BFB-47D9-A1ED-8A58EE6D728C}"/>
              </a:ext>
            </a:extLst>
          </p:cNvPr>
          <p:cNvSpPr txBox="1">
            <a:spLocks/>
          </p:cNvSpPr>
          <p:nvPr/>
        </p:nvSpPr>
        <p:spPr>
          <a:xfrm>
            <a:off x="853010" y="647473"/>
            <a:ext cx="6481381" cy="574675"/>
          </a:xfrm>
          <a:prstGeom prst="rect">
            <a:avLst/>
          </a:prstGeom>
        </p:spPr>
        <p:txBody>
          <a:bodyPr/>
          <a:lstStyle>
            <a:defPPr>
              <a:defRPr lang="es-AR"/>
            </a:defPPr>
            <a:lvl1pPr eaLnBrk="1" hangingPunct="1">
              <a:defRPr sz="2000">
                <a:solidFill>
                  <a:srgbClr val="00B0F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AR" dirty="0"/>
              <a:t>SELF SERVICE TOTAL (Cadenas + independientes)</a:t>
            </a:r>
          </a:p>
        </p:txBody>
      </p:sp>
      <p:pic>
        <p:nvPicPr>
          <p:cNvPr id="3" name="Picture 205">
            <a:extLst>
              <a:ext uri="{FF2B5EF4-FFF2-40B4-BE49-F238E27FC236}">
                <a16:creationId xmlns:a16="http://schemas.microsoft.com/office/drawing/2014/main" xmlns="" id="{96AE53C8-A511-412E-9D7D-D23E137D5911}"/>
              </a:ext>
            </a:extLst>
          </p:cNvPr>
          <p:cNvPicPr>
            <a:picLocks noChangeAspect="1" noChangeArrowheads="1"/>
          </p:cNvPicPr>
          <p:nvPr/>
        </p:nvPicPr>
        <p:blipFill rotWithShape="1">
          <a:blip r:embed="rId2" cstate="print">
            <a:clrChange>
              <a:clrFrom>
                <a:srgbClr val="F9F1DE"/>
              </a:clrFrom>
              <a:clrTo>
                <a:srgbClr val="F9F1DE">
                  <a:alpha val="0"/>
                </a:srgbClr>
              </a:clrTo>
            </a:clrChange>
            <a:extLst>
              <a:ext uri="{28A0092B-C50C-407E-A947-70E740481C1C}">
                <a14:useLocalDpi xmlns:a14="http://schemas.microsoft.com/office/drawing/2010/main" val="0"/>
              </a:ext>
            </a:extLst>
          </a:blip>
          <a:srcRect l="13660" t="6984" r="12494" b="15520"/>
          <a:stretch/>
        </p:blipFill>
        <p:spPr bwMode="auto">
          <a:xfrm>
            <a:off x="8405090" y="688711"/>
            <a:ext cx="685591" cy="5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a:extLst>
              <a:ext uri="{FF2B5EF4-FFF2-40B4-BE49-F238E27FC236}">
                <a16:creationId xmlns:a16="http://schemas.microsoft.com/office/drawing/2014/main" xmlns="" id="{0BE30232-5E20-4408-A32B-DFA5DE5507C2}"/>
              </a:ext>
            </a:extLst>
          </p:cNvPr>
          <p:cNvSpPr txBox="1">
            <a:spLocks/>
          </p:cNvSpPr>
          <p:nvPr/>
        </p:nvSpPr>
        <p:spPr>
          <a:xfrm>
            <a:off x="34200" y="2"/>
            <a:ext cx="8858280"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200" b="1" i="0" u="none" strike="noStrike" cap="none" spc="0" normalizeH="0" baseline="0">
                <a:ln>
                  <a:noFill/>
                </a:ln>
                <a:solidFill>
                  <a:srgbClr val="FF6600"/>
                </a:solidFill>
                <a:effectLst/>
                <a:uLnTx/>
                <a:uFillTx/>
                <a:latin typeface="+mj-lt"/>
                <a:ea typeface="+mj-ea"/>
                <a:cs typeface="Arial" pitchFamily="34" charset="0"/>
              </a:defRPr>
            </a:lvl1pPr>
          </a:lstStyle>
          <a:p>
            <a:r>
              <a:rPr lang="es-AR" sz="2800" dirty="0"/>
              <a:t>Variaciones de canastas – Febrero 2019</a:t>
            </a:r>
            <a:endParaRPr lang="es-ES" sz="2800" dirty="0"/>
          </a:p>
        </p:txBody>
      </p:sp>
      <p:sp>
        <p:nvSpPr>
          <p:cNvPr id="30" name="Rounded Rectangle 45">
            <a:extLst>
              <a:ext uri="{FF2B5EF4-FFF2-40B4-BE49-F238E27FC236}">
                <a16:creationId xmlns:a16="http://schemas.microsoft.com/office/drawing/2014/main" xmlns="" id="{748887BE-C4ED-4374-BE46-A2A6CE386DCD}"/>
              </a:ext>
            </a:extLst>
          </p:cNvPr>
          <p:cNvSpPr/>
          <p:nvPr/>
        </p:nvSpPr>
        <p:spPr>
          <a:xfrm>
            <a:off x="2670813" y="6020908"/>
            <a:ext cx="5818364" cy="512979"/>
          </a:xfrm>
          <a:prstGeom prst="roundRect">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1400" b="1" i="1" dirty="0"/>
              <a:t>Las canastas evidencian variaciones negativas, salvo Impulsivos que logra mostrar un leve crecimiento con respecto a Feb18</a:t>
            </a:r>
          </a:p>
        </p:txBody>
      </p:sp>
      <p:graphicFrame>
        <p:nvGraphicFramePr>
          <p:cNvPr id="11" name="Gráfico 10">
            <a:extLst>
              <a:ext uri="{FF2B5EF4-FFF2-40B4-BE49-F238E27FC236}">
                <a16:creationId xmlns:a16="http://schemas.microsoft.com/office/drawing/2014/main" xmlns="" id="{908FB8C1-1E09-40F7-AB09-732A0D0DA88A}"/>
              </a:ext>
            </a:extLst>
          </p:cNvPr>
          <p:cNvGraphicFramePr/>
          <p:nvPr>
            <p:extLst>
              <p:ext uri="{D42A27DB-BD31-4B8C-83A1-F6EECF244321}">
                <p14:modId xmlns:p14="http://schemas.microsoft.com/office/powerpoint/2010/main" val="3651010447"/>
              </p:ext>
            </p:extLst>
          </p:nvPr>
        </p:nvGraphicFramePr>
        <p:xfrm>
          <a:off x="34200" y="1387914"/>
          <a:ext cx="9056481" cy="4562154"/>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Grupo 35">
            <a:extLst>
              <a:ext uri="{FF2B5EF4-FFF2-40B4-BE49-F238E27FC236}">
                <a16:creationId xmlns:a16="http://schemas.microsoft.com/office/drawing/2014/main" xmlns="" id="{BCE749D0-736D-4F8C-9316-6B37DA124C41}"/>
              </a:ext>
            </a:extLst>
          </p:cNvPr>
          <p:cNvGrpSpPr/>
          <p:nvPr/>
        </p:nvGrpSpPr>
        <p:grpSpPr>
          <a:xfrm>
            <a:off x="1331640" y="1556792"/>
            <a:ext cx="584342" cy="557418"/>
            <a:chOff x="1310936" y="5912124"/>
            <a:chExt cx="584342" cy="557418"/>
          </a:xfrm>
        </p:grpSpPr>
        <p:pic>
          <p:nvPicPr>
            <p:cNvPr id="13" name="Picture 2" descr="Resultado de imagen para iconos de comidas">
              <a:extLst>
                <a:ext uri="{FF2B5EF4-FFF2-40B4-BE49-F238E27FC236}">
                  <a16:creationId xmlns:a16="http://schemas.microsoft.com/office/drawing/2014/main" xmlns="" id="{5093BB8E-C5C7-426B-9632-8D08D6F7DA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310" y="5912124"/>
              <a:ext cx="440614" cy="476658"/>
            </a:xfrm>
            <a:prstGeom prst="rect">
              <a:avLst/>
            </a:prstGeom>
            <a:solidFill>
              <a:srgbClr val="FC1C04"/>
            </a:solidFill>
          </p:spPr>
        </p:pic>
        <p:sp>
          <p:nvSpPr>
            <p:cNvPr id="22" name="Rectangle 136">
              <a:extLst>
                <a:ext uri="{FF2B5EF4-FFF2-40B4-BE49-F238E27FC236}">
                  <a16:creationId xmlns:a16="http://schemas.microsoft.com/office/drawing/2014/main" xmlns="" id="{D1E5B7D0-7540-45ED-BD0B-6C5ACF58ABFA}"/>
                </a:ext>
              </a:extLst>
            </p:cNvPr>
            <p:cNvSpPr/>
            <p:nvPr/>
          </p:nvSpPr>
          <p:spPr>
            <a:xfrm>
              <a:off x="1310936" y="5912124"/>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21" name="Grupo 20">
            <a:extLst>
              <a:ext uri="{FF2B5EF4-FFF2-40B4-BE49-F238E27FC236}">
                <a16:creationId xmlns:a16="http://schemas.microsoft.com/office/drawing/2014/main" xmlns="" id="{07657584-94E7-405E-8ECF-B0C434181DEC}"/>
              </a:ext>
            </a:extLst>
          </p:cNvPr>
          <p:cNvGrpSpPr/>
          <p:nvPr/>
        </p:nvGrpSpPr>
        <p:grpSpPr>
          <a:xfrm>
            <a:off x="2304658" y="1568886"/>
            <a:ext cx="584342" cy="563808"/>
            <a:chOff x="2286804" y="5930360"/>
            <a:chExt cx="584342" cy="557418"/>
          </a:xfrm>
        </p:grpSpPr>
        <p:pic>
          <p:nvPicPr>
            <p:cNvPr id="14" name="Picture 4" descr="Imagen relacionada">
              <a:extLst>
                <a:ext uri="{FF2B5EF4-FFF2-40B4-BE49-F238E27FC236}">
                  <a16:creationId xmlns:a16="http://schemas.microsoft.com/office/drawing/2014/main" xmlns="" id="{6A6DDE21-90E7-42B7-8C02-F690837FB3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8641" y="5940498"/>
              <a:ext cx="483965" cy="52355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36">
              <a:extLst>
                <a:ext uri="{FF2B5EF4-FFF2-40B4-BE49-F238E27FC236}">
                  <a16:creationId xmlns:a16="http://schemas.microsoft.com/office/drawing/2014/main" xmlns="" id="{67D25097-4E6D-4A72-A66A-DD0160EF1D7C}"/>
                </a:ext>
              </a:extLst>
            </p:cNvPr>
            <p:cNvSpPr/>
            <p:nvPr/>
          </p:nvSpPr>
          <p:spPr>
            <a:xfrm>
              <a:off x="2286804" y="593036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12" name="Grupo 11">
            <a:extLst>
              <a:ext uri="{FF2B5EF4-FFF2-40B4-BE49-F238E27FC236}">
                <a16:creationId xmlns:a16="http://schemas.microsoft.com/office/drawing/2014/main" xmlns="" id="{D9DF5CA9-0DD6-49DD-8926-4E06B783405A}"/>
              </a:ext>
            </a:extLst>
          </p:cNvPr>
          <p:cNvGrpSpPr/>
          <p:nvPr/>
        </p:nvGrpSpPr>
        <p:grpSpPr>
          <a:xfrm>
            <a:off x="3277676" y="1579024"/>
            <a:ext cx="584342" cy="553670"/>
            <a:chOff x="3290872" y="5951717"/>
            <a:chExt cx="584342" cy="557418"/>
          </a:xfrm>
        </p:grpSpPr>
        <p:pic>
          <p:nvPicPr>
            <p:cNvPr id="15" name="Picture 10" descr="Resultado de imagen para iconos de congelados">
              <a:extLst>
                <a:ext uri="{FF2B5EF4-FFF2-40B4-BE49-F238E27FC236}">
                  <a16:creationId xmlns:a16="http://schemas.microsoft.com/office/drawing/2014/main" xmlns="" id="{D01DEC7F-1736-4E42-8336-11878B4743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4868" y="5980029"/>
              <a:ext cx="434474" cy="47001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136">
              <a:extLst>
                <a:ext uri="{FF2B5EF4-FFF2-40B4-BE49-F238E27FC236}">
                  <a16:creationId xmlns:a16="http://schemas.microsoft.com/office/drawing/2014/main" xmlns="" id="{3AC30F76-B09F-459C-B096-344374A919B0}"/>
                </a:ext>
              </a:extLst>
            </p:cNvPr>
            <p:cNvSpPr/>
            <p:nvPr/>
          </p:nvSpPr>
          <p:spPr>
            <a:xfrm>
              <a:off x="3290872" y="5951717"/>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7" name="Grupo 6">
            <a:extLst>
              <a:ext uri="{FF2B5EF4-FFF2-40B4-BE49-F238E27FC236}">
                <a16:creationId xmlns:a16="http://schemas.microsoft.com/office/drawing/2014/main" xmlns="" id="{790AFCB5-811F-40FB-B8FD-205459126C20}"/>
              </a:ext>
            </a:extLst>
          </p:cNvPr>
          <p:cNvGrpSpPr/>
          <p:nvPr/>
        </p:nvGrpSpPr>
        <p:grpSpPr>
          <a:xfrm>
            <a:off x="4250694" y="1575276"/>
            <a:ext cx="584342" cy="557418"/>
            <a:chOff x="3801529" y="6123304"/>
            <a:chExt cx="584342" cy="557418"/>
          </a:xfrm>
        </p:grpSpPr>
        <p:pic>
          <p:nvPicPr>
            <p:cNvPr id="16" name="Picture 12" descr="Imagen relacionada">
              <a:extLst>
                <a:ext uri="{FF2B5EF4-FFF2-40B4-BE49-F238E27FC236}">
                  <a16:creationId xmlns:a16="http://schemas.microsoft.com/office/drawing/2014/main" xmlns="" id="{63E04F32-B720-4840-AE84-53A75288778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9591" y="6181207"/>
              <a:ext cx="408218" cy="44161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36">
              <a:extLst>
                <a:ext uri="{FF2B5EF4-FFF2-40B4-BE49-F238E27FC236}">
                  <a16:creationId xmlns:a16="http://schemas.microsoft.com/office/drawing/2014/main" xmlns="" id="{0190A093-F8B3-4587-AE38-F8250FE3A216}"/>
                </a:ext>
              </a:extLst>
            </p:cNvPr>
            <p:cNvSpPr/>
            <p:nvPr/>
          </p:nvSpPr>
          <p:spPr>
            <a:xfrm>
              <a:off x="3801529" y="6123304"/>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10" name="Grupo 9">
            <a:extLst>
              <a:ext uri="{FF2B5EF4-FFF2-40B4-BE49-F238E27FC236}">
                <a16:creationId xmlns:a16="http://schemas.microsoft.com/office/drawing/2014/main" xmlns="" id="{B1D5DC17-4778-4E77-82A2-84544EE9BE6A}"/>
              </a:ext>
            </a:extLst>
          </p:cNvPr>
          <p:cNvGrpSpPr/>
          <p:nvPr/>
        </p:nvGrpSpPr>
        <p:grpSpPr>
          <a:xfrm>
            <a:off x="5223712" y="1563634"/>
            <a:ext cx="584342" cy="557418"/>
            <a:chOff x="5288286" y="5958855"/>
            <a:chExt cx="584342" cy="557418"/>
          </a:xfrm>
        </p:grpSpPr>
        <p:pic>
          <p:nvPicPr>
            <p:cNvPr id="17" name="Imagen 16">
              <a:extLst>
                <a:ext uri="{FF2B5EF4-FFF2-40B4-BE49-F238E27FC236}">
                  <a16:creationId xmlns:a16="http://schemas.microsoft.com/office/drawing/2014/main" xmlns="" id="{4C06F547-1179-4151-AF8F-66F3C41FA6CD}"/>
                </a:ext>
              </a:extLst>
            </p:cNvPr>
            <p:cNvPicPr>
              <a:picLocks noChangeAspect="1"/>
            </p:cNvPicPr>
            <p:nvPr/>
          </p:nvPicPr>
          <p:blipFill>
            <a:blip r:embed="rId8"/>
            <a:stretch>
              <a:fillRect/>
            </a:stretch>
          </p:blipFill>
          <p:spPr>
            <a:xfrm>
              <a:off x="5394424" y="5998117"/>
              <a:ext cx="408218" cy="441611"/>
            </a:xfrm>
            <a:prstGeom prst="rect">
              <a:avLst/>
            </a:prstGeom>
          </p:spPr>
        </p:pic>
        <p:sp>
          <p:nvSpPr>
            <p:cNvPr id="26" name="Rectangle 136">
              <a:extLst>
                <a:ext uri="{FF2B5EF4-FFF2-40B4-BE49-F238E27FC236}">
                  <a16:creationId xmlns:a16="http://schemas.microsoft.com/office/drawing/2014/main" xmlns="" id="{FEC2DE31-0844-4232-9E2E-F4869C78B58D}"/>
                </a:ext>
              </a:extLst>
            </p:cNvPr>
            <p:cNvSpPr/>
            <p:nvPr/>
          </p:nvSpPr>
          <p:spPr>
            <a:xfrm>
              <a:off x="5288286" y="5958855"/>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9" name="Grupo 8">
            <a:extLst>
              <a:ext uri="{FF2B5EF4-FFF2-40B4-BE49-F238E27FC236}">
                <a16:creationId xmlns:a16="http://schemas.microsoft.com/office/drawing/2014/main" xmlns="" id="{FEB0801D-FD71-4B5F-9D55-99070202C481}"/>
              </a:ext>
            </a:extLst>
          </p:cNvPr>
          <p:cNvGrpSpPr/>
          <p:nvPr/>
        </p:nvGrpSpPr>
        <p:grpSpPr>
          <a:xfrm>
            <a:off x="6196730" y="1563634"/>
            <a:ext cx="584342" cy="557418"/>
            <a:chOff x="6228852" y="5958056"/>
            <a:chExt cx="584342" cy="557418"/>
          </a:xfrm>
        </p:grpSpPr>
        <p:pic>
          <p:nvPicPr>
            <p:cNvPr id="18" name="Imagen 17">
              <a:extLst>
                <a:ext uri="{FF2B5EF4-FFF2-40B4-BE49-F238E27FC236}">
                  <a16:creationId xmlns:a16="http://schemas.microsoft.com/office/drawing/2014/main" xmlns="" id="{483112EE-1EB6-41A1-BEE8-8EEF4C44E5A5}"/>
                </a:ext>
              </a:extLst>
            </p:cNvPr>
            <p:cNvPicPr>
              <a:picLocks noChangeAspect="1"/>
            </p:cNvPicPr>
            <p:nvPr/>
          </p:nvPicPr>
          <p:blipFill>
            <a:blip r:embed="rId9"/>
            <a:stretch>
              <a:fillRect/>
            </a:stretch>
          </p:blipFill>
          <p:spPr>
            <a:xfrm>
              <a:off x="6306116" y="5966560"/>
              <a:ext cx="440614" cy="476658"/>
            </a:xfrm>
            <a:prstGeom prst="rect">
              <a:avLst/>
            </a:prstGeom>
          </p:spPr>
        </p:pic>
        <p:sp>
          <p:nvSpPr>
            <p:cNvPr id="27" name="Rectangle 136">
              <a:extLst>
                <a:ext uri="{FF2B5EF4-FFF2-40B4-BE49-F238E27FC236}">
                  <a16:creationId xmlns:a16="http://schemas.microsoft.com/office/drawing/2014/main" xmlns="" id="{7E627799-D9F5-48A3-8C00-2514B69BC7A6}"/>
                </a:ext>
              </a:extLst>
            </p:cNvPr>
            <p:cNvSpPr/>
            <p:nvPr/>
          </p:nvSpPr>
          <p:spPr>
            <a:xfrm>
              <a:off x="6228852" y="5958056"/>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8" name="Grupo 7">
            <a:extLst>
              <a:ext uri="{FF2B5EF4-FFF2-40B4-BE49-F238E27FC236}">
                <a16:creationId xmlns:a16="http://schemas.microsoft.com/office/drawing/2014/main" xmlns="" id="{6136DF1F-876F-4935-A9C1-927ABB989654}"/>
              </a:ext>
            </a:extLst>
          </p:cNvPr>
          <p:cNvGrpSpPr/>
          <p:nvPr/>
        </p:nvGrpSpPr>
        <p:grpSpPr>
          <a:xfrm>
            <a:off x="8163543" y="2348880"/>
            <a:ext cx="584342" cy="557418"/>
            <a:chOff x="8112919" y="5930360"/>
            <a:chExt cx="584342" cy="557418"/>
          </a:xfrm>
        </p:grpSpPr>
        <p:pic>
          <p:nvPicPr>
            <p:cNvPr id="20" name="Imagen 19">
              <a:extLst>
                <a:ext uri="{FF2B5EF4-FFF2-40B4-BE49-F238E27FC236}">
                  <a16:creationId xmlns:a16="http://schemas.microsoft.com/office/drawing/2014/main" xmlns="" id="{7B063177-079B-4CCE-99BA-F795B2300C8F}"/>
                </a:ext>
              </a:extLst>
            </p:cNvPr>
            <p:cNvPicPr>
              <a:picLocks noChangeAspect="1"/>
            </p:cNvPicPr>
            <p:nvPr/>
          </p:nvPicPr>
          <p:blipFill>
            <a:blip r:embed="rId10"/>
            <a:stretch>
              <a:fillRect/>
            </a:stretch>
          </p:blipFill>
          <p:spPr>
            <a:xfrm>
              <a:off x="8243351" y="5979119"/>
              <a:ext cx="390404" cy="484935"/>
            </a:xfrm>
            <a:prstGeom prst="rect">
              <a:avLst/>
            </a:prstGeom>
          </p:spPr>
        </p:pic>
        <p:sp>
          <p:nvSpPr>
            <p:cNvPr id="28" name="Rectangle 136">
              <a:extLst>
                <a:ext uri="{FF2B5EF4-FFF2-40B4-BE49-F238E27FC236}">
                  <a16:creationId xmlns:a16="http://schemas.microsoft.com/office/drawing/2014/main" xmlns="" id="{D3FB8C0B-8620-450A-9139-390882799691}"/>
                </a:ext>
              </a:extLst>
            </p:cNvPr>
            <p:cNvSpPr/>
            <p:nvPr/>
          </p:nvSpPr>
          <p:spPr>
            <a:xfrm>
              <a:off x="8112919" y="593036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6" name="Grupo 5">
            <a:extLst>
              <a:ext uri="{FF2B5EF4-FFF2-40B4-BE49-F238E27FC236}">
                <a16:creationId xmlns:a16="http://schemas.microsoft.com/office/drawing/2014/main" xmlns="" id="{F716E4B7-2FF2-478C-A07C-63E9DD653709}"/>
              </a:ext>
            </a:extLst>
          </p:cNvPr>
          <p:cNvGrpSpPr/>
          <p:nvPr/>
        </p:nvGrpSpPr>
        <p:grpSpPr>
          <a:xfrm>
            <a:off x="7169748" y="1556792"/>
            <a:ext cx="504056" cy="557418"/>
            <a:chOff x="9792202" y="4208251"/>
            <a:chExt cx="473021" cy="476658"/>
          </a:xfrm>
        </p:grpSpPr>
        <p:pic>
          <p:nvPicPr>
            <p:cNvPr id="19" name="Imagen 18">
              <a:extLst>
                <a:ext uri="{FF2B5EF4-FFF2-40B4-BE49-F238E27FC236}">
                  <a16:creationId xmlns:a16="http://schemas.microsoft.com/office/drawing/2014/main" xmlns="" id="{03CCB363-AC1B-4C70-888A-F7A0FF11AA2A}"/>
                </a:ext>
              </a:extLst>
            </p:cNvPr>
            <p:cNvPicPr>
              <a:picLocks noChangeAspect="1"/>
            </p:cNvPicPr>
            <p:nvPr/>
          </p:nvPicPr>
          <p:blipFill>
            <a:blip r:embed="rId11"/>
            <a:stretch>
              <a:fillRect/>
            </a:stretch>
          </p:blipFill>
          <p:spPr>
            <a:xfrm>
              <a:off x="9808406" y="4208251"/>
              <a:ext cx="440614" cy="476658"/>
            </a:xfrm>
            <a:prstGeom prst="rect">
              <a:avLst/>
            </a:prstGeom>
          </p:spPr>
        </p:pic>
        <p:sp>
          <p:nvSpPr>
            <p:cNvPr id="29" name="Rectangle 136">
              <a:extLst>
                <a:ext uri="{FF2B5EF4-FFF2-40B4-BE49-F238E27FC236}">
                  <a16:creationId xmlns:a16="http://schemas.microsoft.com/office/drawing/2014/main" xmlns="" id="{B5FB6FA8-8634-48DE-91C6-9D8BE18BD2EC}"/>
                </a:ext>
              </a:extLst>
            </p:cNvPr>
            <p:cNvSpPr/>
            <p:nvPr/>
          </p:nvSpPr>
          <p:spPr>
            <a:xfrm>
              <a:off x="9792202" y="4208251"/>
              <a:ext cx="473021" cy="47665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grpSp>
        <p:nvGrpSpPr>
          <p:cNvPr id="31" name="3 Grupo">
            <a:extLst>
              <a:ext uri="{FF2B5EF4-FFF2-40B4-BE49-F238E27FC236}">
                <a16:creationId xmlns:a16="http://schemas.microsoft.com/office/drawing/2014/main" xmlns="" id="{069F1F5A-8C49-45AB-B07A-ED2E0F97A440}"/>
              </a:ext>
            </a:extLst>
          </p:cNvPr>
          <p:cNvGrpSpPr/>
          <p:nvPr/>
        </p:nvGrpSpPr>
        <p:grpSpPr>
          <a:xfrm>
            <a:off x="251520" y="4293096"/>
            <a:ext cx="760869" cy="798214"/>
            <a:chOff x="807272" y="2005265"/>
            <a:chExt cx="961218" cy="961218"/>
          </a:xfrm>
          <a:solidFill>
            <a:schemeClr val="bg1">
              <a:lumMod val="65000"/>
            </a:schemeClr>
          </a:solidFill>
        </p:grpSpPr>
        <p:sp>
          <p:nvSpPr>
            <p:cNvPr id="32" name="1 Elipse">
              <a:extLst>
                <a:ext uri="{FF2B5EF4-FFF2-40B4-BE49-F238E27FC236}">
                  <a16:creationId xmlns:a16="http://schemas.microsoft.com/office/drawing/2014/main" xmlns="" id="{8A43300F-FA3A-4577-8A7A-E2767383A15A}"/>
                </a:ext>
              </a:extLst>
            </p:cNvPr>
            <p:cNvSpPr/>
            <p:nvPr/>
          </p:nvSpPr>
          <p:spPr>
            <a:xfrm>
              <a:off x="807272" y="2005265"/>
              <a:ext cx="961218" cy="961218"/>
            </a:xfrm>
            <a:prstGeom prst="ellipse">
              <a:avLst/>
            </a:prstGeom>
            <a:grpFill/>
            <a:ln w="9525"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FFFFFF"/>
                </a:solidFill>
                <a:effectLst/>
                <a:uLnTx/>
                <a:uFillTx/>
                <a:latin typeface="Arial"/>
                <a:ea typeface="+mn-ea"/>
                <a:cs typeface="+mn-cs"/>
              </a:endParaRPr>
            </a:p>
          </p:txBody>
        </p:sp>
        <p:sp>
          <p:nvSpPr>
            <p:cNvPr id="33" name="Freeform 6">
              <a:extLst>
                <a:ext uri="{FF2B5EF4-FFF2-40B4-BE49-F238E27FC236}">
                  <a16:creationId xmlns:a16="http://schemas.microsoft.com/office/drawing/2014/main" xmlns="" id="{943D51A2-7F64-4E0E-A972-064B7DBF1A44}"/>
                </a:ext>
              </a:extLst>
            </p:cNvPr>
            <p:cNvSpPr>
              <a:spLocks/>
            </p:cNvSpPr>
            <p:nvPr/>
          </p:nvSpPr>
          <p:spPr bwMode="auto">
            <a:xfrm>
              <a:off x="1022134" y="2227808"/>
              <a:ext cx="551719" cy="547289"/>
            </a:xfrm>
            <a:custGeom>
              <a:avLst/>
              <a:gdLst>
                <a:gd name="T0" fmla="*/ 171 w 211"/>
                <a:gd name="T1" fmla="*/ 165 h 209"/>
                <a:gd name="T2" fmla="*/ 149 w 211"/>
                <a:gd name="T3" fmla="*/ 182 h 209"/>
                <a:gd name="T4" fmla="*/ 81 w 211"/>
                <a:gd name="T5" fmla="*/ 182 h 209"/>
                <a:gd name="T6" fmla="*/ 72 w 211"/>
                <a:gd name="T7" fmla="*/ 169 h 209"/>
                <a:gd name="T8" fmla="*/ 81 w 211"/>
                <a:gd name="T9" fmla="*/ 142 h 209"/>
                <a:gd name="T10" fmla="*/ 189 w 211"/>
                <a:gd name="T11" fmla="*/ 142 h 209"/>
                <a:gd name="T12" fmla="*/ 211 w 211"/>
                <a:gd name="T13" fmla="*/ 48 h 209"/>
                <a:gd name="T14" fmla="*/ 40 w 211"/>
                <a:gd name="T15" fmla="*/ 25 h 209"/>
                <a:gd name="T16" fmla="*/ 26 w 211"/>
                <a:gd name="T17" fmla="*/ 16 h 209"/>
                <a:gd name="T18" fmla="*/ 27 w 211"/>
                <a:gd name="T19" fmla="*/ 13 h 209"/>
                <a:gd name="T20" fmla="*/ 13 w 211"/>
                <a:gd name="T21" fmla="*/ 0 h 209"/>
                <a:gd name="T22" fmla="*/ 0 w 211"/>
                <a:gd name="T23" fmla="*/ 13 h 209"/>
                <a:gd name="T24" fmla="*/ 13 w 211"/>
                <a:gd name="T25" fmla="*/ 26 h 209"/>
                <a:gd name="T26" fmla="*/ 16 w 211"/>
                <a:gd name="T27" fmla="*/ 26 h 209"/>
                <a:gd name="T28" fmla="*/ 32 w 211"/>
                <a:gd name="T29" fmla="*/ 36 h 209"/>
                <a:gd name="T30" fmla="*/ 59 w 211"/>
                <a:gd name="T31" fmla="*/ 142 h 209"/>
                <a:gd name="T32" fmla="*/ 67 w 211"/>
                <a:gd name="T33" fmla="*/ 142 h 209"/>
                <a:gd name="T34" fmla="*/ 60 w 211"/>
                <a:gd name="T35" fmla="*/ 164 h 209"/>
                <a:gd name="T36" fmla="*/ 59 w 211"/>
                <a:gd name="T37" fmla="*/ 164 h 209"/>
                <a:gd name="T38" fmla="*/ 36 w 211"/>
                <a:gd name="T39" fmla="*/ 187 h 209"/>
                <a:gd name="T40" fmla="*/ 59 w 211"/>
                <a:gd name="T41" fmla="*/ 209 h 209"/>
                <a:gd name="T42" fmla="*/ 79 w 211"/>
                <a:gd name="T43" fmla="*/ 196 h 209"/>
                <a:gd name="T44" fmla="*/ 151 w 211"/>
                <a:gd name="T45" fmla="*/ 196 h 209"/>
                <a:gd name="T46" fmla="*/ 171 w 211"/>
                <a:gd name="T47" fmla="*/ 209 h 209"/>
                <a:gd name="T48" fmla="*/ 193 w 211"/>
                <a:gd name="T49" fmla="*/ 187 h 209"/>
                <a:gd name="T50" fmla="*/ 171 w 211"/>
                <a:gd name="T51" fmla="*/ 1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09">
                  <a:moveTo>
                    <a:pt x="171" y="165"/>
                  </a:moveTo>
                  <a:cubicBezTo>
                    <a:pt x="160" y="165"/>
                    <a:pt x="152" y="173"/>
                    <a:pt x="149" y="182"/>
                  </a:cubicBezTo>
                  <a:cubicBezTo>
                    <a:pt x="81" y="182"/>
                    <a:pt x="81" y="182"/>
                    <a:pt x="81" y="182"/>
                  </a:cubicBezTo>
                  <a:cubicBezTo>
                    <a:pt x="80" y="177"/>
                    <a:pt x="77" y="172"/>
                    <a:pt x="72" y="169"/>
                  </a:cubicBezTo>
                  <a:cubicBezTo>
                    <a:pt x="81" y="142"/>
                    <a:pt x="81" y="142"/>
                    <a:pt x="81" y="142"/>
                  </a:cubicBezTo>
                  <a:cubicBezTo>
                    <a:pt x="189" y="142"/>
                    <a:pt x="189" y="142"/>
                    <a:pt x="189" y="142"/>
                  </a:cubicBezTo>
                  <a:cubicBezTo>
                    <a:pt x="211" y="48"/>
                    <a:pt x="211" y="48"/>
                    <a:pt x="211" y="48"/>
                  </a:cubicBezTo>
                  <a:cubicBezTo>
                    <a:pt x="40" y="25"/>
                    <a:pt x="40" y="25"/>
                    <a:pt x="40" y="25"/>
                  </a:cubicBezTo>
                  <a:cubicBezTo>
                    <a:pt x="26" y="16"/>
                    <a:pt x="26" y="16"/>
                    <a:pt x="26" y="16"/>
                  </a:cubicBezTo>
                  <a:cubicBezTo>
                    <a:pt x="27" y="13"/>
                    <a:pt x="27" y="13"/>
                    <a:pt x="27" y="13"/>
                  </a:cubicBezTo>
                  <a:cubicBezTo>
                    <a:pt x="27" y="6"/>
                    <a:pt x="21" y="0"/>
                    <a:pt x="13" y="0"/>
                  </a:cubicBezTo>
                  <a:cubicBezTo>
                    <a:pt x="6" y="0"/>
                    <a:pt x="0" y="6"/>
                    <a:pt x="0" y="13"/>
                  </a:cubicBezTo>
                  <a:cubicBezTo>
                    <a:pt x="0" y="20"/>
                    <a:pt x="6" y="26"/>
                    <a:pt x="13" y="26"/>
                  </a:cubicBezTo>
                  <a:cubicBezTo>
                    <a:pt x="16" y="26"/>
                    <a:pt x="16" y="26"/>
                    <a:pt x="16" y="26"/>
                  </a:cubicBezTo>
                  <a:cubicBezTo>
                    <a:pt x="32" y="36"/>
                    <a:pt x="32" y="36"/>
                    <a:pt x="32" y="36"/>
                  </a:cubicBezTo>
                  <a:cubicBezTo>
                    <a:pt x="59" y="142"/>
                    <a:pt x="59" y="142"/>
                    <a:pt x="59" y="142"/>
                  </a:cubicBezTo>
                  <a:cubicBezTo>
                    <a:pt x="67" y="142"/>
                    <a:pt x="67" y="142"/>
                    <a:pt x="67" y="142"/>
                  </a:cubicBezTo>
                  <a:cubicBezTo>
                    <a:pt x="60" y="164"/>
                    <a:pt x="60" y="164"/>
                    <a:pt x="60" y="164"/>
                  </a:cubicBezTo>
                  <a:cubicBezTo>
                    <a:pt x="59" y="164"/>
                    <a:pt x="59" y="164"/>
                    <a:pt x="59" y="164"/>
                  </a:cubicBezTo>
                  <a:cubicBezTo>
                    <a:pt x="46" y="164"/>
                    <a:pt x="36" y="174"/>
                    <a:pt x="36" y="187"/>
                  </a:cubicBezTo>
                  <a:cubicBezTo>
                    <a:pt x="36" y="199"/>
                    <a:pt x="46" y="209"/>
                    <a:pt x="59" y="209"/>
                  </a:cubicBezTo>
                  <a:cubicBezTo>
                    <a:pt x="68" y="209"/>
                    <a:pt x="76" y="204"/>
                    <a:pt x="79" y="196"/>
                  </a:cubicBezTo>
                  <a:cubicBezTo>
                    <a:pt x="151" y="196"/>
                    <a:pt x="151" y="196"/>
                    <a:pt x="151" y="196"/>
                  </a:cubicBezTo>
                  <a:cubicBezTo>
                    <a:pt x="154" y="204"/>
                    <a:pt x="162" y="209"/>
                    <a:pt x="171" y="209"/>
                  </a:cubicBezTo>
                  <a:cubicBezTo>
                    <a:pt x="183" y="209"/>
                    <a:pt x="193" y="199"/>
                    <a:pt x="193" y="187"/>
                  </a:cubicBezTo>
                  <a:cubicBezTo>
                    <a:pt x="193" y="175"/>
                    <a:pt x="183" y="165"/>
                    <a:pt x="171" y="165"/>
                  </a:cubicBezTo>
                  <a:close/>
                </a:path>
              </a:pathLst>
            </a:custGeom>
            <a:solidFill>
              <a:schemeClr val="bg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endParaRPr>
            </a:p>
          </p:txBody>
        </p:sp>
      </p:grpSp>
      <p:sp>
        <p:nvSpPr>
          <p:cNvPr id="34" name="Oval 25">
            <a:extLst>
              <a:ext uri="{FF2B5EF4-FFF2-40B4-BE49-F238E27FC236}">
                <a16:creationId xmlns:a16="http://schemas.microsoft.com/office/drawing/2014/main" xmlns="" id="{6DAB8A30-2A01-4D05-AE46-991EDA2429E4}"/>
              </a:ext>
            </a:extLst>
          </p:cNvPr>
          <p:cNvSpPr/>
          <p:nvPr/>
        </p:nvSpPr>
        <p:spPr>
          <a:xfrm>
            <a:off x="34200" y="458372"/>
            <a:ext cx="796443" cy="815508"/>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26" descr="Retail_CPG.emf">
            <a:extLst>
              <a:ext uri="{FF2B5EF4-FFF2-40B4-BE49-F238E27FC236}">
                <a16:creationId xmlns:a16="http://schemas.microsoft.com/office/drawing/2014/main" xmlns="" id="{549F6641-FEDB-4479-B92C-EACB9482FD55}"/>
              </a:ext>
            </a:extLst>
          </p:cNvPr>
          <p:cNvPicPr>
            <a:picLocks noChangeAspect="1"/>
          </p:cNvPicPr>
          <p:nvPr/>
        </p:nvPicPr>
        <p:blipFill>
          <a:blip r:embed="rId12" cstate="print"/>
          <a:stretch>
            <a:fillRect/>
          </a:stretch>
        </p:blipFill>
        <p:spPr>
          <a:xfrm>
            <a:off x="153794" y="642578"/>
            <a:ext cx="566899" cy="464130"/>
          </a:xfrm>
          <a:prstGeom prst="rect">
            <a:avLst/>
          </a:prstGeom>
          <a:solidFill>
            <a:srgbClr val="FF6600"/>
          </a:solidFill>
        </p:spPr>
      </p:pic>
      <p:sp>
        <p:nvSpPr>
          <p:cNvPr id="37" name="Rectángulo: esquinas redondeadas 36">
            <a:extLst>
              <a:ext uri="{FF2B5EF4-FFF2-40B4-BE49-F238E27FC236}">
                <a16:creationId xmlns:a16="http://schemas.microsoft.com/office/drawing/2014/main" xmlns="" id="{12D0469E-3451-4C4B-B9DA-60D64099669D}"/>
              </a:ext>
            </a:extLst>
          </p:cNvPr>
          <p:cNvSpPr/>
          <p:nvPr/>
        </p:nvSpPr>
        <p:spPr>
          <a:xfrm>
            <a:off x="3514831" y="1082138"/>
            <a:ext cx="1897017" cy="359299"/>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chemeClr val="bg1"/>
                </a:solidFill>
              </a:rPr>
              <a:t>FEB19/FEB18</a:t>
            </a:r>
          </a:p>
        </p:txBody>
      </p:sp>
      <p:sp>
        <p:nvSpPr>
          <p:cNvPr id="38" name="TextBox 48">
            <a:extLst>
              <a:ext uri="{FF2B5EF4-FFF2-40B4-BE49-F238E27FC236}">
                <a16:creationId xmlns:a16="http://schemas.microsoft.com/office/drawing/2014/main" xmlns="" id="{A21120A4-512A-447D-8D3F-51CDDFA2EF2C}"/>
              </a:ext>
            </a:extLst>
          </p:cNvPr>
          <p:cNvSpPr txBox="1"/>
          <p:nvPr/>
        </p:nvSpPr>
        <p:spPr>
          <a:xfrm>
            <a:off x="2555776" y="6612865"/>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sp>
        <p:nvSpPr>
          <p:cNvPr id="39" name="TextBox 48">
            <a:extLst>
              <a:ext uri="{FF2B5EF4-FFF2-40B4-BE49-F238E27FC236}">
                <a16:creationId xmlns:a16="http://schemas.microsoft.com/office/drawing/2014/main" xmlns="" id="{82738FBE-9E21-4C16-88C5-F475EC3903BB}"/>
              </a:ext>
            </a:extLst>
          </p:cNvPr>
          <p:cNvSpPr txBox="1"/>
          <p:nvPr/>
        </p:nvSpPr>
        <p:spPr>
          <a:xfrm>
            <a:off x="3890165" y="6612865"/>
            <a:ext cx="4464496"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 2019– SCENTIA</a:t>
            </a:r>
          </a:p>
        </p:txBody>
      </p:sp>
    </p:spTree>
    <p:extLst>
      <p:ext uri="{BB962C8B-B14F-4D97-AF65-F5344CB8AC3E}">
        <p14:creationId xmlns:p14="http://schemas.microsoft.com/office/powerpoint/2010/main" val="291314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7493ED45-4BFB-47D9-A1ED-8A58EE6D728C}"/>
              </a:ext>
            </a:extLst>
          </p:cNvPr>
          <p:cNvSpPr txBox="1">
            <a:spLocks/>
          </p:cNvSpPr>
          <p:nvPr/>
        </p:nvSpPr>
        <p:spPr>
          <a:xfrm>
            <a:off x="853010" y="647473"/>
            <a:ext cx="6481381" cy="574675"/>
          </a:xfrm>
          <a:prstGeom prst="rect">
            <a:avLst/>
          </a:prstGeom>
        </p:spPr>
        <p:txBody>
          <a:bodyPr/>
          <a:lstStyle>
            <a:defPPr>
              <a:defRPr lang="es-AR"/>
            </a:defPPr>
            <a:lvl1pPr eaLnBrk="1" hangingPunct="1">
              <a:defRPr sz="2000">
                <a:solidFill>
                  <a:srgbClr val="00B0F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AR" dirty="0"/>
              <a:t>SELF SERVICE TOTAL (Cadenas + independientes)</a:t>
            </a:r>
          </a:p>
        </p:txBody>
      </p:sp>
      <p:pic>
        <p:nvPicPr>
          <p:cNvPr id="3" name="Picture 205">
            <a:extLst>
              <a:ext uri="{FF2B5EF4-FFF2-40B4-BE49-F238E27FC236}">
                <a16:creationId xmlns:a16="http://schemas.microsoft.com/office/drawing/2014/main" xmlns="" id="{96AE53C8-A511-412E-9D7D-D23E137D5911}"/>
              </a:ext>
            </a:extLst>
          </p:cNvPr>
          <p:cNvPicPr>
            <a:picLocks noChangeAspect="1" noChangeArrowheads="1"/>
          </p:cNvPicPr>
          <p:nvPr/>
        </p:nvPicPr>
        <p:blipFill rotWithShape="1">
          <a:blip r:embed="rId2" cstate="print">
            <a:clrChange>
              <a:clrFrom>
                <a:srgbClr val="F9F1DE"/>
              </a:clrFrom>
              <a:clrTo>
                <a:srgbClr val="F9F1DE">
                  <a:alpha val="0"/>
                </a:srgbClr>
              </a:clrTo>
            </a:clrChange>
            <a:extLst>
              <a:ext uri="{28A0092B-C50C-407E-A947-70E740481C1C}">
                <a14:useLocalDpi xmlns:a14="http://schemas.microsoft.com/office/drawing/2010/main" val="0"/>
              </a:ext>
            </a:extLst>
          </a:blip>
          <a:srcRect l="13660" t="6984" r="12494" b="15520"/>
          <a:stretch/>
        </p:blipFill>
        <p:spPr bwMode="auto">
          <a:xfrm>
            <a:off x="8405090" y="688711"/>
            <a:ext cx="685591" cy="53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1 Título">
            <a:extLst>
              <a:ext uri="{FF2B5EF4-FFF2-40B4-BE49-F238E27FC236}">
                <a16:creationId xmlns:a16="http://schemas.microsoft.com/office/drawing/2014/main" xmlns="" id="{0BE30232-5E20-4408-A32B-DFA5DE5507C2}"/>
              </a:ext>
            </a:extLst>
          </p:cNvPr>
          <p:cNvSpPr txBox="1">
            <a:spLocks/>
          </p:cNvSpPr>
          <p:nvPr/>
        </p:nvSpPr>
        <p:spPr>
          <a:xfrm>
            <a:off x="34200" y="2"/>
            <a:ext cx="8858280"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200" b="1" i="0" u="none" strike="noStrike" cap="none" spc="0" normalizeH="0" baseline="0">
                <a:ln>
                  <a:noFill/>
                </a:ln>
                <a:solidFill>
                  <a:srgbClr val="FF6600"/>
                </a:solidFill>
                <a:effectLst/>
                <a:uLnTx/>
                <a:uFillTx/>
                <a:latin typeface="+mj-lt"/>
                <a:ea typeface="+mj-ea"/>
                <a:cs typeface="Arial" pitchFamily="34" charset="0"/>
              </a:defRPr>
            </a:lvl1pPr>
          </a:lstStyle>
          <a:p>
            <a:r>
              <a:rPr lang="es-AR" sz="2800" dirty="0"/>
              <a:t>Variaciones de canastas – YTD 2019</a:t>
            </a:r>
            <a:endParaRPr lang="es-ES" sz="2800" dirty="0"/>
          </a:p>
        </p:txBody>
      </p:sp>
      <p:sp>
        <p:nvSpPr>
          <p:cNvPr id="30" name="Rounded Rectangle 45">
            <a:extLst>
              <a:ext uri="{FF2B5EF4-FFF2-40B4-BE49-F238E27FC236}">
                <a16:creationId xmlns:a16="http://schemas.microsoft.com/office/drawing/2014/main" xmlns="" id="{748887BE-C4ED-4374-BE46-A2A6CE386DCD}"/>
              </a:ext>
            </a:extLst>
          </p:cNvPr>
          <p:cNvSpPr/>
          <p:nvPr/>
        </p:nvSpPr>
        <p:spPr>
          <a:xfrm>
            <a:off x="2586727" y="5950069"/>
            <a:ext cx="6128646" cy="503268"/>
          </a:xfrm>
          <a:prstGeom prst="roundRect">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1400" b="1" i="1" dirty="0"/>
              <a:t>Todas las canastas acumulan en el segundo mes del año variaciones negativas, siendo Bebidas sin Alcohol la de mayor retracción en lo que va del 2019</a:t>
            </a:r>
          </a:p>
        </p:txBody>
      </p:sp>
      <p:sp>
        <p:nvSpPr>
          <p:cNvPr id="34" name="Oval 25">
            <a:extLst>
              <a:ext uri="{FF2B5EF4-FFF2-40B4-BE49-F238E27FC236}">
                <a16:creationId xmlns:a16="http://schemas.microsoft.com/office/drawing/2014/main" xmlns="" id="{6DAB8A30-2A01-4D05-AE46-991EDA2429E4}"/>
              </a:ext>
            </a:extLst>
          </p:cNvPr>
          <p:cNvSpPr/>
          <p:nvPr/>
        </p:nvSpPr>
        <p:spPr>
          <a:xfrm>
            <a:off x="34200" y="458372"/>
            <a:ext cx="796443" cy="815508"/>
          </a:xfrm>
          <a:prstGeom prst="ellips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26" descr="Retail_CPG.emf">
            <a:extLst>
              <a:ext uri="{FF2B5EF4-FFF2-40B4-BE49-F238E27FC236}">
                <a16:creationId xmlns:a16="http://schemas.microsoft.com/office/drawing/2014/main" xmlns="" id="{549F6641-FEDB-4479-B92C-EACB9482FD55}"/>
              </a:ext>
            </a:extLst>
          </p:cNvPr>
          <p:cNvPicPr>
            <a:picLocks noChangeAspect="1"/>
          </p:cNvPicPr>
          <p:nvPr/>
        </p:nvPicPr>
        <p:blipFill>
          <a:blip r:embed="rId3" cstate="print"/>
          <a:stretch>
            <a:fillRect/>
          </a:stretch>
        </p:blipFill>
        <p:spPr>
          <a:xfrm>
            <a:off x="153794" y="642578"/>
            <a:ext cx="566899" cy="464130"/>
          </a:xfrm>
          <a:prstGeom prst="rect">
            <a:avLst/>
          </a:prstGeom>
          <a:solidFill>
            <a:srgbClr val="FF6600"/>
          </a:solidFill>
        </p:spPr>
      </p:pic>
      <p:grpSp>
        <p:nvGrpSpPr>
          <p:cNvPr id="6" name="Grupo 5">
            <a:extLst>
              <a:ext uri="{FF2B5EF4-FFF2-40B4-BE49-F238E27FC236}">
                <a16:creationId xmlns:a16="http://schemas.microsoft.com/office/drawing/2014/main" xmlns="" id="{E3CC8E88-A641-43B8-B755-35698D4195CA}"/>
              </a:ext>
            </a:extLst>
          </p:cNvPr>
          <p:cNvGrpSpPr/>
          <p:nvPr/>
        </p:nvGrpSpPr>
        <p:grpSpPr>
          <a:xfrm>
            <a:off x="53318" y="1397000"/>
            <a:ext cx="9090682" cy="4683023"/>
            <a:chOff x="53318" y="1397000"/>
            <a:chExt cx="9090682" cy="4683023"/>
          </a:xfrm>
        </p:grpSpPr>
        <p:grpSp>
          <p:nvGrpSpPr>
            <p:cNvPr id="5" name="Grupo 4">
              <a:extLst>
                <a:ext uri="{FF2B5EF4-FFF2-40B4-BE49-F238E27FC236}">
                  <a16:creationId xmlns:a16="http://schemas.microsoft.com/office/drawing/2014/main" xmlns="" id="{CCC450CC-4B91-4EF3-9133-B78ABB86A6DB}"/>
                </a:ext>
              </a:extLst>
            </p:cNvPr>
            <p:cNvGrpSpPr/>
            <p:nvPr/>
          </p:nvGrpSpPr>
          <p:grpSpPr>
            <a:xfrm>
              <a:off x="53318" y="1397000"/>
              <a:ext cx="9090682" cy="4480272"/>
              <a:chOff x="53318" y="1397000"/>
              <a:chExt cx="9090682" cy="4480272"/>
            </a:xfrm>
          </p:grpSpPr>
          <p:graphicFrame>
            <p:nvGraphicFramePr>
              <p:cNvPr id="11" name="Gráfico 10">
                <a:extLst>
                  <a:ext uri="{FF2B5EF4-FFF2-40B4-BE49-F238E27FC236}">
                    <a16:creationId xmlns:a16="http://schemas.microsoft.com/office/drawing/2014/main" xmlns="" id="{908FB8C1-1E09-40F7-AB09-732A0D0DA88A}"/>
                  </a:ext>
                </a:extLst>
              </p:cNvPr>
              <p:cNvGraphicFramePr/>
              <p:nvPr>
                <p:extLst>
                  <p:ext uri="{D42A27DB-BD31-4B8C-83A1-F6EECF244321}">
                    <p14:modId xmlns:p14="http://schemas.microsoft.com/office/powerpoint/2010/main" val="3700559466"/>
                  </p:ext>
                </p:extLst>
              </p:nvPr>
            </p:nvGraphicFramePr>
            <p:xfrm>
              <a:off x="53318" y="1397000"/>
              <a:ext cx="9090682" cy="448027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2" descr="Resultado de imagen para iconos de comidas">
                <a:extLst>
                  <a:ext uri="{FF2B5EF4-FFF2-40B4-BE49-F238E27FC236}">
                    <a16:creationId xmlns:a16="http://schemas.microsoft.com/office/drawing/2014/main" xmlns="" id="{5093BB8E-C5C7-426B-9632-8D08D6F7DA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899170"/>
                <a:ext cx="440614" cy="476658"/>
              </a:xfrm>
              <a:prstGeom prst="rect">
                <a:avLst/>
              </a:prstGeom>
              <a:solidFill>
                <a:srgbClr val="FC1C04"/>
              </a:solidFill>
            </p:spPr>
          </p:pic>
          <p:pic>
            <p:nvPicPr>
              <p:cNvPr id="14" name="Picture 4" descr="Imagen relacionada">
                <a:extLst>
                  <a:ext uri="{FF2B5EF4-FFF2-40B4-BE49-F238E27FC236}">
                    <a16:creationId xmlns:a16="http://schemas.microsoft.com/office/drawing/2014/main" xmlns="" id="{6A6DDE21-90E7-42B7-8C02-F690837FB3D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1204" y="4835933"/>
                <a:ext cx="483965" cy="5235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Resultado de imagen para iconos de congelados">
                <a:extLst>
                  <a:ext uri="{FF2B5EF4-FFF2-40B4-BE49-F238E27FC236}">
                    <a16:creationId xmlns:a16="http://schemas.microsoft.com/office/drawing/2014/main" xmlns="" id="{D01DEC7F-1736-4E42-8336-11878B4743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7765" y="4905813"/>
                <a:ext cx="434474" cy="4700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Imagen relacionada">
                <a:extLst>
                  <a:ext uri="{FF2B5EF4-FFF2-40B4-BE49-F238E27FC236}">
                    <a16:creationId xmlns:a16="http://schemas.microsoft.com/office/drawing/2014/main" xmlns="" id="{63E04F32-B720-4840-AE84-53A75288778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0708" y="4905813"/>
                <a:ext cx="408218" cy="441612"/>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xmlns="" id="{4C06F547-1179-4151-AF8F-66F3C41FA6CD}"/>
                  </a:ext>
                </a:extLst>
              </p:cNvPr>
              <p:cNvPicPr>
                <a:picLocks noChangeAspect="1"/>
              </p:cNvPicPr>
              <p:nvPr/>
            </p:nvPicPr>
            <p:blipFill>
              <a:blip r:embed="rId9"/>
              <a:stretch>
                <a:fillRect/>
              </a:stretch>
            </p:blipFill>
            <p:spPr>
              <a:xfrm>
                <a:off x="5404704" y="4934217"/>
                <a:ext cx="408218" cy="441611"/>
              </a:xfrm>
              <a:prstGeom prst="rect">
                <a:avLst/>
              </a:prstGeom>
            </p:spPr>
          </p:pic>
          <p:pic>
            <p:nvPicPr>
              <p:cNvPr id="18" name="Imagen 17">
                <a:extLst>
                  <a:ext uri="{FF2B5EF4-FFF2-40B4-BE49-F238E27FC236}">
                    <a16:creationId xmlns:a16="http://schemas.microsoft.com/office/drawing/2014/main" xmlns="" id="{483112EE-1EB6-41A1-BEE8-8EEF4C44E5A5}"/>
                  </a:ext>
                </a:extLst>
              </p:cNvPr>
              <p:cNvPicPr>
                <a:picLocks noChangeAspect="1"/>
              </p:cNvPicPr>
              <p:nvPr/>
            </p:nvPicPr>
            <p:blipFill>
              <a:blip r:embed="rId10"/>
              <a:stretch>
                <a:fillRect/>
              </a:stretch>
            </p:blipFill>
            <p:spPr>
              <a:xfrm>
                <a:off x="6306116" y="4880155"/>
                <a:ext cx="440614" cy="476658"/>
              </a:xfrm>
              <a:prstGeom prst="rect">
                <a:avLst/>
              </a:prstGeom>
            </p:spPr>
          </p:pic>
          <p:pic>
            <p:nvPicPr>
              <p:cNvPr id="19" name="Imagen 18">
                <a:extLst>
                  <a:ext uri="{FF2B5EF4-FFF2-40B4-BE49-F238E27FC236}">
                    <a16:creationId xmlns:a16="http://schemas.microsoft.com/office/drawing/2014/main" xmlns="" id="{03CCB363-AC1B-4C70-888A-F7A0FF11AA2A}"/>
                  </a:ext>
                </a:extLst>
              </p:cNvPr>
              <p:cNvPicPr>
                <a:picLocks noChangeAspect="1"/>
              </p:cNvPicPr>
              <p:nvPr/>
            </p:nvPicPr>
            <p:blipFill>
              <a:blip r:embed="rId11"/>
              <a:stretch>
                <a:fillRect/>
              </a:stretch>
            </p:blipFill>
            <p:spPr>
              <a:xfrm>
                <a:off x="7312019" y="4835933"/>
                <a:ext cx="440614" cy="476658"/>
              </a:xfrm>
              <a:prstGeom prst="rect">
                <a:avLst/>
              </a:prstGeom>
            </p:spPr>
          </p:pic>
          <p:pic>
            <p:nvPicPr>
              <p:cNvPr id="20" name="Imagen 19">
                <a:extLst>
                  <a:ext uri="{FF2B5EF4-FFF2-40B4-BE49-F238E27FC236}">
                    <a16:creationId xmlns:a16="http://schemas.microsoft.com/office/drawing/2014/main" xmlns="" id="{7B063177-079B-4CCE-99BA-F795B2300C8F}"/>
                  </a:ext>
                </a:extLst>
              </p:cNvPr>
              <p:cNvPicPr>
                <a:picLocks noChangeAspect="1"/>
              </p:cNvPicPr>
              <p:nvPr/>
            </p:nvPicPr>
            <p:blipFill>
              <a:blip r:embed="rId12"/>
              <a:stretch>
                <a:fillRect/>
              </a:stretch>
            </p:blipFill>
            <p:spPr>
              <a:xfrm>
                <a:off x="8324969" y="4890893"/>
                <a:ext cx="390404" cy="484935"/>
              </a:xfrm>
              <a:prstGeom prst="rect">
                <a:avLst/>
              </a:prstGeom>
            </p:spPr>
          </p:pic>
          <p:sp>
            <p:nvSpPr>
              <p:cNvPr id="22" name="Rectangle 136">
                <a:extLst>
                  <a:ext uri="{FF2B5EF4-FFF2-40B4-BE49-F238E27FC236}">
                    <a16:creationId xmlns:a16="http://schemas.microsoft.com/office/drawing/2014/main" xmlns="" id="{D1E5B7D0-7540-45ED-BD0B-6C5ACF58ABFA}"/>
                  </a:ext>
                </a:extLst>
              </p:cNvPr>
              <p:cNvSpPr/>
              <p:nvPr/>
            </p:nvSpPr>
            <p:spPr>
              <a:xfrm>
                <a:off x="1408010" y="4818097"/>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3" name="Rectangle 136">
                <a:extLst>
                  <a:ext uri="{FF2B5EF4-FFF2-40B4-BE49-F238E27FC236}">
                    <a16:creationId xmlns:a16="http://schemas.microsoft.com/office/drawing/2014/main" xmlns="" id="{67D25097-4E6D-4A72-A66A-DD0160EF1D7C}"/>
                  </a:ext>
                </a:extLst>
              </p:cNvPr>
              <p:cNvSpPr/>
              <p:nvPr/>
            </p:nvSpPr>
            <p:spPr>
              <a:xfrm>
                <a:off x="2297914" y="481841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4" name="Rectangle 136">
                <a:extLst>
                  <a:ext uri="{FF2B5EF4-FFF2-40B4-BE49-F238E27FC236}">
                    <a16:creationId xmlns:a16="http://schemas.microsoft.com/office/drawing/2014/main" xmlns="" id="{3AC30F76-B09F-459C-B096-344374A919B0}"/>
                  </a:ext>
                </a:extLst>
              </p:cNvPr>
              <p:cNvSpPr/>
              <p:nvPr/>
            </p:nvSpPr>
            <p:spPr>
              <a:xfrm>
                <a:off x="3324311" y="481841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5" name="Rectangle 136">
                <a:extLst>
                  <a:ext uri="{FF2B5EF4-FFF2-40B4-BE49-F238E27FC236}">
                    <a16:creationId xmlns:a16="http://schemas.microsoft.com/office/drawing/2014/main" xmlns="" id="{0190A093-F8B3-4587-AE38-F8250FE3A216}"/>
                  </a:ext>
                </a:extLst>
              </p:cNvPr>
              <p:cNvSpPr/>
              <p:nvPr/>
            </p:nvSpPr>
            <p:spPr>
              <a:xfrm>
                <a:off x="4280842" y="481841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6" name="Rectangle 136">
                <a:extLst>
                  <a:ext uri="{FF2B5EF4-FFF2-40B4-BE49-F238E27FC236}">
                    <a16:creationId xmlns:a16="http://schemas.microsoft.com/office/drawing/2014/main" xmlns="" id="{FEC2DE31-0844-4232-9E2E-F4869C78B58D}"/>
                  </a:ext>
                </a:extLst>
              </p:cNvPr>
              <p:cNvSpPr/>
              <p:nvPr/>
            </p:nvSpPr>
            <p:spPr>
              <a:xfrm>
                <a:off x="5297564" y="4818410"/>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7" name="Rectangle 136">
                <a:extLst>
                  <a:ext uri="{FF2B5EF4-FFF2-40B4-BE49-F238E27FC236}">
                    <a16:creationId xmlns:a16="http://schemas.microsoft.com/office/drawing/2014/main" xmlns="" id="{7E627799-D9F5-48A3-8C00-2514B69BC7A6}"/>
                  </a:ext>
                </a:extLst>
              </p:cNvPr>
              <p:cNvSpPr/>
              <p:nvPr/>
            </p:nvSpPr>
            <p:spPr>
              <a:xfrm>
                <a:off x="6233435" y="4818097"/>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8" name="Rectangle 136">
                <a:extLst>
                  <a:ext uri="{FF2B5EF4-FFF2-40B4-BE49-F238E27FC236}">
                    <a16:creationId xmlns:a16="http://schemas.microsoft.com/office/drawing/2014/main" xmlns="" id="{D3FB8C0B-8620-450A-9139-390882799691}"/>
                  </a:ext>
                </a:extLst>
              </p:cNvPr>
              <p:cNvSpPr/>
              <p:nvPr/>
            </p:nvSpPr>
            <p:spPr>
              <a:xfrm>
                <a:off x="8188568" y="4818097"/>
                <a:ext cx="584342" cy="557418"/>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sp>
            <p:nvSpPr>
              <p:cNvPr id="29" name="Rectangle 136">
                <a:extLst>
                  <a:ext uri="{FF2B5EF4-FFF2-40B4-BE49-F238E27FC236}">
                    <a16:creationId xmlns:a16="http://schemas.microsoft.com/office/drawing/2014/main" xmlns="" id="{B5FB6FA8-8634-48DE-91C6-9D8BE18BD2EC}"/>
                  </a:ext>
                </a:extLst>
              </p:cNvPr>
              <p:cNvSpPr/>
              <p:nvPr/>
            </p:nvSpPr>
            <p:spPr>
              <a:xfrm>
                <a:off x="7313135" y="4835933"/>
                <a:ext cx="473021" cy="539582"/>
              </a:xfrm>
              <a:prstGeom prst="rect">
                <a:avLst/>
              </a:prstGeom>
              <a:solidFill>
                <a:schemeClr val="bg1">
                  <a:alpha val="54000"/>
                </a:schemeClr>
              </a:solidFill>
              <a:ln>
                <a:solidFill>
                  <a:srgbClr val="F4F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AR" dirty="0"/>
              </a:p>
            </p:txBody>
          </p:sp>
          <p:grpSp>
            <p:nvGrpSpPr>
              <p:cNvPr id="31" name="3 Grupo">
                <a:extLst>
                  <a:ext uri="{FF2B5EF4-FFF2-40B4-BE49-F238E27FC236}">
                    <a16:creationId xmlns:a16="http://schemas.microsoft.com/office/drawing/2014/main" xmlns="" id="{069F1F5A-8C49-45AB-B07A-ED2E0F97A440}"/>
                  </a:ext>
                </a:extLst>
              </p:cNvPr>
              <p:cNvGrpSpPr/>
              <p:nvPr/>
            </p:nvGrpSpPr>
            <p:grpSpPr>
              <a:xfrm>
                <a:off x="251520" y="4499782"/>
                <a:ext cx="872607" cy="875733"/>
                <a:chOff x="807272" y="2005265"/>
                <a:chExt cx="961218" cy="961218"/>
              </a:xfrm>
              <a:solidFill>
                <a:schemeClr val="bg1">
                  <a:lumMod val="65000"/>
                </a:schemeClr>
              </a:solidFill>
            </p:grpSpPr>
            <p:sp>
              <p:nvSpPr>
                <p:cNvPr id="32" name="1 Elipse">
                  <a:extLst>
                    <a:ext uri="{FF2B5EF4-FFF2-40B4-BE49-F238E27FC236}">
                      <a16:creationId xmlns:a16="http://schemas.microsoft.com/office/drawing/2014/main" xmlns="" id="{8A43300F-FA3A-4577-8A7A-E2767383A15A}"/>
                    </a:ext>
                  </a:extLst>
                </p:cNvPr>
                <p:cNvSpPr/>
                <p:nvPr/>
              </p:nvSpPr>
              <p:spPr>
                <a:xfrm>
                  <a:off x="807272" y="2005265"/>
                  <a:ext cx="961218" cy="961218"/>
                </a:xfrm>
                <a:prstGeom prst="ellipse">
                  <a:avLst/>
                </a:prstGeom>
                <a:grpFill/>
                <a:ln w="9525"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FFFFFF"/>
                    </a:solidFill>
                    <a:effectLst/>
                    <a:uLnTx/>
                    <a:uFillTx/>
                    <a:latin typeface="Arial"/>
                    <a:ea typeface="+mn-ea"/>
                    <a:cs typeface="+mn-cs"/>
                  </a:endParaRPr>
                </a:p>
              </p:txBody>
            </p:sp>
            <p:sp>
              <p:nvSpPr>
                <p:cNvPr id="33" name="Freeform 6">
                  <a:extLst>
                    <a:ext uri="{FF2B5EF4-FFF2-40B4-BE49-F238E27FC236}">
                      <a16:creationId xmlns:a16="http://schemas.microsoft.com/office/drawing/2014/main" xmlns="" id="{943D51A2-7F64-4E0E-A972-064B7DBF1A44}"/>
                    </a:ext>
                  </a:extLst>
                </p:cNvPr>
                <p:cNvSpPr>
                  <a:spLocks/>
                </p:cNvSpPr>
                <p:nvPr/>
              </p:nvSpPr>
              <p:spPr bwMode="auto">
                <a:xfrm>
                  <a:off x="1022134" y="2227808"/>
                  <a:ext cx="551719" cy="547289"/>
                </a:xfrm>
                <a:custGeom>
                  <a:avLst/>
                  <a:gdLst>
                    <a:gd name="T0" fmla="*/ 171 w 211"/>
                    <a:gd name="T1" fmla="*/ 165 h 209"/>
                    <a:gd name="T2" fmla="*/ 149 w 211"/>
                    <a:gd name="T3" fmla="*/ 182 h 209"/>
                    <a:gd name="T4" fmla="*/ 81 w 211"/>
                    <a:gd name="T5" fmla="*/ 182 h 209"/>
                    <a:gd name="T6" fmla="*/ 72 w 211"/>
                    <a:gd name="T7" fmla="*/ 169 h 209"/>
                    <a:gd name="T8" fmla="*/ 81 w 211"/>
                    <a:gd name="T9" fmla="*/ 142 h 209"/>
                    <a:gd name="T10" fmla="*/ 189 w 211"/>
                    <a:gd name="T11" fmla="*/ 142 h 209"/>
                    <a:gd name="T12" fmla="*/ 211 w 211"/>
                    <a:gd name="T13" fmla="*/ 48 h 209"/>
                    <a:gd name="T14" fmla="*/ 40 w 211"/>
                    <a:gd name="T15" fmla="*/ 25 h 209"/>
                    <a:gd name="T16" fmla="*/ 26 w 211"/>
                    <a:gd name="T17" fmla="*/ 16 h 209"/>
                    <a:gd name="T18" fmla="*/ 27 w 211"/>
                    <a:gd name="T19" fmla="*/ 13 h 209"/>
                    <a:gd name="T20" fmla="*/ 13 w 211"/>
                    <a:gd name="T21" fmla="*/ 0 h 209"/>
                    <a:gd name="T22" fmla="*/ 0 w 211"/>
                    <a:gd name="T23" fmla="*/ 13 h 209"/>
                    <a:gd name="T24" fmla="*/ 13 w 211"/>
                    <a:gd name="T25" fmla="*/ 26 h 209"/>
                    <a:gd name="T26" fmla="*/ 16 w 211"/>
                    <a:gd name="T27" fmla="*/ 26 h 209"/>
                    <a:gd name="T28" fmla="*/ 32 w 211"/>
                    <a:gd name="T29" fmla="*/ 36 h 209"/>
                    <a:gd name="T30" fmla="*/ 59 w 211"/>
                    <a:gd name="T31" fmla="*/ 142 h 209"/>
                    <a:gd name="T32" fmla="*/ 67 w 211"/>
                    <a:gd name="T33" fmla="*/ 142 h 209"/>
                    <a:gd name="T34" fmla="*/ 60 w 211"/>
                    <a:gd name="T35" fmla="*/ 164 h 209"/>
                    <a:gd name="T36" fmla="*/ 59 w 211"/>
                    <a:gd name="T37" fmla="*/ 164 h 209"/>
                    <a:gd name="T38" fmla="*/ 36 w 211"/>
                    <a:gd name="T39" fmla="*/ 187 h 209"/>
                    <a:gd name="T40" fmla="*/ 59 w 211"/>
                    <a:gd name="T41" fmla="*/ 209 h 209"/>
                    <a:gd name="T42" fmla="*/ 79 w 211"/>
                    <a:gd name="T43" fmla="*/ 196 h 209"/>
                    <a:gd name="T44" fmla="*/ 151 w 211"/>
                    <a:gd name="T45" fmla="*/ 196 h 209"/>
                    <a:gd name="T46" fmla="*/ 171 w 211"/>
                    <a:gd name="T47" fmla="*/ 209 h 209"/>
                    <a:gd name="T48" fmla="*/ 193 w 211"/>
                    <a:gd name="T49" fmla="*/ 187 h 209"/>
                    <a:gd name="T50" fmla="*/ 171 w 211"/>
                    <a:gd name="T51" fmla="*/ 1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09">
                      <a:moveTo>
                        <a:pt x="171" y="165"/>
                      </a:moveTo>
                      <a:cubicBezTo>
                        <a:pt x="160" y="165"/>
                        <a:pt x="152" y="173"/>
                        <a:pt x="149" y="182"/>
                      </a:cubicBezTo>
                      <a:cubicBezTo>
                        <a:pt x="81" y="182"/>
                        <a:pt x="81" y="182"/>
                        <a:pt x="81" y="182"/>
                      </a:cubicBezTo>
                      <a:cubicBezTo>
                        <a:pt x="80" y="177"/>
                        <a:pt x="77" y="172"/>
                        <a:pt x="72" y="169"/>
                      </a:cubicBezTo>
                      <a:cubicBezTo>
                        <a:pt x="81" y="142"/>
                        <a:pt x="81" y="142"/>
                        <a:pt x="81" y="142"/>
                      </a:cubicBezTo>
                      <a:cubicBezTo>
                        <a:pt x="189" y="142"/>
                        <a:pt x="189" y="142"/>
                        <a:pt x="189" y="142"/>
                      </a:cubicBezTo>
                      <a:cubicBezTo>
                        <a:pt x="211" y="48"/>
                        <a:pt x="211" y="48"/>
                        <a:pt x="211" y="48"/>
                      </a:cubicBezTo>
                      <a:cubicBezTo>
                        <a:pt x="40" y="25"/>
                        <a:pt x="40" y="25"/>
                        <a:pt x="40" y="25"/>
                      </a:cubicBezTo>
                      <a:cubicBezTo>
                        <a:pt x="26" y="16"/>
                        <a:pt x="26" y="16"/>
                        <a:pt x="26" y="16"/>
                      </a:cubicBezTo>
                      <a:cubicBezTo>
                        <a:pt x="27" y="13"/>
                        <a:pt x="27" y="13"/>
                        <a:pt x="27" y="13"/>
                      </a:cubicBezTo>
                      <a:cubicBezTo>
                        <a:pt x="27" y="6"/>
                        <a:pt x="21" y="0"/>
                        <a:pt x="13" y="0"/>
                      </a:cubicBezTo>
                      <a:cubicBezTo>
                        <a:pt x="6" y="0"/>
                        <a:pt x="0" y="6"/>
                        <a:pt x="0" y="13"/>
                      </a:cubicBezTo>
                      <a:cubicBezTo>
                        <a:pt x="0" y="20"/>
                        <a:pt x="6" y="26"/>
                        <a:pt x="13" y="26"/>
                      </a:cubicBezTo>
                      <a:cubicBezTo>
                        <a:pt x="16" y="26"/>
                        <a:pt x="16" y="26"/>
                        <a:pt x="16" y="26"/>
                      </a:cubicBezTo>
                      <a:cubicBezTo>
                        <a:pt x="32" y="36"/>
                        <a:pt x="32" y="36"/>
                        <a:pt x="32" y="36"/>
                      </a:cubicBezTo>
                      <a:cubicBezTo>
                        <a:pt x="59" y="142"/>
                        <a:pt x="59" y="142"/>
                        <a:pt x="59" y="142"/>
                      </a:cubicBezTo>
                      <a:cubicBezTo>
                        <a:pt x="67" y="142"/>
                        <a:pt x="67" y="142"/>
                        <a:pt x="67" y="142"/>
                      </a:cubicBezTo>
                      <a:cubicBezTo>
                        <a:pt x="60" y="164"/>
                        <a:pt x="60" y="164"/>
                        <a:pt x="60" y="164"/>
                      </a:cubicBezTo>
                      <a:cubicBezTo>
                        <a:pt x="59" y="164"/>
                        <a:pt x="59" y="164"/>
                        <a:pt x="59" y="164"/>
                      </a:cubicBezTo>
                      <a:cubicBezTo>
                        <a:pt x="46" y="164"/>
                        <a:pt x="36" y="174"/>
                        <a:pt x="36" y="187"/>
                      </a:cubicBezTo>
                      <a:cubicBezTo>
                        <a:pt x="36" y="199"/>
                        <a:pt x="46" y="209"/>
                        <a:pt x="59" y="209"/>
                      </a:cubicBezTo>
                      <a:cubicBezTo>
                        <a:pt x="68" y="209"/>
                        <a:pt x="76" y="204"/>
                        <a:pt x="79" y="196"/>
                      </a:cubicBezTo>
                      <a:cubicBezTo>
                        <a:pt x="151" y="196"/>
                        <a:pt x="151" y="196"/>
                        <a:pt x="151" y="196"/>
                      </a:cubicBezTo>
                      <a:cubicBezTo>
                        <a:pt x="154" y="204"/>
                        <a:pt x="162" y="209"/>
                        <a:pt x="171" y="209"/>
                      </a:cubicBezTo>
                      <a:cubicBezTo>
                        <a:pt x="183" y="209"/>
                        <a:pt x="193" y="199"/>
                        <a:pt x="193" y="187"/>
                      </a:cubicBezTo>
                      <a:cubicBezTo>
                        <a:pt x="193" y="175"/>
                        <a:pt x="183" y="165"/>
                        <a:pt x="171" y="165"/>
                      </a:cubicBezTo>
                      <a:close/>
                    </a:path>
                  </a:pathLst>
                </a:custGeom>
                <a:solidFill>
                  <a:schemeClr val="bg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endParaRPr>
                </a:p>
              </p:txBody>
            </p:sp>
          </p:grpSp>
        </p:grpSp>
        <p:sp>
          <p:nvSpPr>
            <p:cNvPr id="36" name="TextBox 48">
              <a:extLst>
                <a:ext uri="{FF2B5EF4-FFF2-40B4-BE49-F238E27FC236}">
                  <a16:creationId xmlns:a16="http://schemas.microsoft.com/office/drawing/2014/main" xmlns="" id="{399D828C-8D6E-4D6F-8002-E643A176A43B}"/>
                </a:ext>
              </a:extLst>
            </p:cNvPr>
            <p:cNvSpPr txBox="1"/>
            <p:nvPr/>
          </p:nvSpPr>
          <p:spPr>
            <a:xfrm>
              <a:off x="110563" y="5864579"/>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grpSp>
      <p:sp>
        <p:nvSpPr>
          <p:cNvPr id="37" name="TextBox 48">
            <a:extLst>
              <a:ext uri="{FF2B5EF4-FFF2-40B4-BE49-F238E27FC236}">
                <a16:creationId xmlns:a16="http://schemas.microsoft.com/office/drawing/2014/main" xmlns="" id="{A9A49507-8A6D-4CE5-BDB1-11B580D8D117}"/>
              </a:ext>
            </a:extLst>
          </p:cNvPr>
          <p:cNvSpPr txBox="1"/>
          <p:nvPr/>
        </p:nvSpPr>
        <p:spPr>
          <a:xfrm>
            <a:off x="3890165" y="6612865"/>
            <a:ext cx="4464496"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 2019– SCENTIA</a:t>
            </a:r>
          </a:p>
        </p:txBody>
      </p:sp>
    </p:spTree>
    <p:extLst>
      <p:ext uri="{BB962C8B-B14F-4D97-AF65-F5344CB8AC3E}">
        <p14:creationId xmlns:p14="http://schemas.microsoft.com/office/powerpoint/2010/main" val="101041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
        <p:nvSpPr>
          <p:cNvPr id="3" name="1 Título"/>
          <p:cNvSpPr txBox="1">
            <a:spLocks/>
          </p:cNvSpPr>
          <p:nvPr/>
        </p:nvSpPr>
        <p:spPr>
          <a:xfrm>
            <a:off x="1907704" y="2420890"/>
            <a:ext cx="7175552" cy="574675"/>
          </a:xfrm>
          <a:prstGeom prst="rect">
            <a:avLst/>
          </a:prstGeom>
        </p:spPr>
        <p:txBody>
          <a:bodyPr vert="horz" lIns="91440" tIns="45720" rIns="91440" bIns="45720" rtlCol="0" anchor="t">
            <a:noAutofit/>
          </a:bodyPr>
          <a:lstStyle/>
          <a:p>
            <a:pPr lvl="0">
              <a:spcBef>
                <a:spcPct val="0"/>
              </a:spcBef>
              <a:defRPr/>
            </a:pPr>
            <a:r>
              <a:rPr lang="es-AR" sz="3600" b="1" dirty="0">
                <a:solidFill>
                  <a:schemeClr val="bg1"/>
                </a:solidFill>
              </a:rPr>
              <a:t>Ticket DATA</a:t>
            </a:r>
          </a:p>
          <a:p>
            <a:pPr lvl="0">
              <a:spcBef>
                <a:spcPct val="0"/>
              </a:spcBef>
              <a:defRPr/>
            </a:pPr>
            <a:r>
              <a:rPr lang="es-AR" sz="2400" b="1" dirty="0">
                <a:solidFill>
                  <a:schemeClr val="bg1"/>
                </a:solidFill>
              </a:rPr>
              <a:t># Transacciones </a:t>
            </a:r>
          </a:p>
          <a:p>
            <a:pPr lvl="0">
              <a:spcBef>
                <a:spcPct val="0"/>
              </a:spcBef>
              <a:defRPr/>
            </a:pPr>
            <a:r>
              <a:rPr lang="es-AR" sz="2400" b="1" dirty="0">
                <a:solidFill>
                  <a:schemeClr val="bg1"/>
                </a:solidFill>
              </a:rPr>
              <a:t>Ticket Size – Unidades - Variaciones</a:t>
            </a:r>
          </a:p>
          <a:p>
            <a:pPr lvl="0">
              <a:spcBef>
                <a:spcPct val="0"/>
              </a:spcBef>
              <a:defRPr/>
            </a:pPr>
            <a:endParaRPr lang="es-AR" sz="2400" b="1" dirty="0">
              <a:solidFill>
                <a:schemeClr val="bg1"/>
              </a:solidFill>
              <a:latin typeface="+mj-lt"/>
              <a:ea typeface="+mj-ea"/>
              <a:cs typeface="Arial" pitchFamily="34" charset="0"/>
            </a:endParaRPr>
          </a:p>
          <a:p>
            <a:pPr lvl="0">
              <a:spcBef>
                <a:spcPct val="0"/>
              </a:spcBef>
              <a:defRPr/>
            </a:pPr>
            <a:endParaRPr lang="es-ES" b="1" dirty="0">
              <a:solidFill>
                <a:schemeClr val="bg1"/>
              </a:solidFill>
              <a:latin typeface="+mj-lt"/>
              <a:ea typeface="+mj-ea"/>
              <a:cs typeface="Arial" pitchFamily="34" charset="0"/>
            </a:endParaRPr>
          </a:p>
        </p:txBody>
      </p:sp>
      <p:sp>
        <p:nvSpPr>
          <p:cNvPr id="4" name="1 Título"/>
          <p:cNvSpPr txBox="1">
            <a:spLocks/>
          </p:cNvSpPr>
          <p:nvPr/>
        </p:nvSpPr>
        <p:spPr>
          <a:xfrm>
            <a:off x="1979712" y="4871334"/>
            <a:ext cx="6429420" cy="1293970"/>
          </a:xfrm>
          <a:prstGeom prst="rect">
            <a:avLst/>
          </a:prstGeom>
        </p:spPr>
        <p:txBody>
          <a:bodyPr vert="horz" lIns="91440" tIns="45720" rIns="91440" bIns="45720" rtlCol="0" anchor="t">
            <a:noAutofit/>
          </a:bodyPr>
          <a:lstStyle/>
          <a:p>
            <a:pPr>
              <a:spcBef>
                <a:spcPct val="0"/>
              </a:spcBef>
              <a:defRPr/>
            </a:pPr>
            <a:r>
              <a:rPr lang="es-AR" sz="2600" dirty="0">
                <a:solidFill>
                  <a:schemeClr val="bg1"/>
                </a:solidFill>
                <a:latin typeface="+mj-lt"/>
                <a:ea typeface="+mj-ea"/>
                <a:cs typeface="Arial" pitchFamily="34" charset="0"/>
              </a:rPr>
              <a:t>Febrero 2018</a:t>
            </a:r>
            <a:endParaRPr lang="es-ES" sz="2600" b="1" dirty="0">
              <a:solidFill>
                <a:schemeClr val="bg1"/>
              </a:solidFill>
              <a:latin typeface="+mj-lt"/>
              <a:ea typeface="+mj-ea"/>
              <a:cs typeface="Arial" pitchFamily="34" charset="0"/>
            </a:endParaRPr>
          </a:p>
        </p:txBody>
      </p:sp>
      <p:cxnSp>
        <p:nvCxnSpPr>
          <p:cNvPr id="5" name="4 Conector recto"/>
          <p:cNvCxnSpPr/>
          <p:nvPr/>
        </p:nvCxnSpPr>
        <p:spPr>
          <a:xfrm>
            <a:off x="2357422" y="3931095"/>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39861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57039" y="2"/>
            <a:ext cx="8858280" cy="574675"/>
          </a:xfrm>
          <a:prstGeom prst="rect">
            <a:avLst/>
          </a:prstGeom>
        </p:spPr>
        <p:txBody>
          <a:bodyPr vert="horz" lIns="91440" tIns="45720" rIns="91440" bIns="45720" rtlCol="0" anchor="t">
            <a:noAutofit/>
          </a:bodyPr>
          <a:lstStyle/>
          <a:p>
            <a:pPr>
              <a:spcBef>
                <a:spcPct val="0"/>
              </a:spcBef>
              <a:defRPr/>
            </a:pPr>
            <a:r>
              <a:rPr lang="es-AR" sz="3200" b="1" dirty="0">
                <a:solidFill>
                  <a:srgbClr val="FF6600"/>
                </a:solidFill>
                <a:latin typeface="+mj-lt"/>
                <a:ea typeface="+mj-ea"/>
                <a:cs typeface="Arial" pitchFamily="34" charset="0"/>
              </a:rPr>
              <a:t>Ticket Data – Febrero 2019</a:t>
            </a:r>
            <a:endParaRPr lang="es-ES" sz="3200" b="1" dirty="0">
              <a:solidFill>
                <a:srgbClr val="FF6600"/>
              </a:solidFill>
              <a:latin typeface="+mj-lt"/>
              <a:ea typeface="+mj-ea"/>
              <a:cs typeface="Arial" pitchFamily="34" charset="0"/>
            </a:endParaRPr>
          </a:p>
        </p:txBody>
      </p:sp>
      <p:pic>
        <p:nvPicPr>
          <p:cNvPr id="4" name="Picture 13"/>
          <p:cNvPicPr/>
          <p:nvPr/>
        </p:nvPicPr>
        <p:blipFill>
          <a:blip r:embed="rId2">
            <a:extLst>
              <a:ext uri="{28A0092B-C50C-407E-A947-70E740481C1C}">
                <a14:useLocalDpi xmlns:a14="http://schemas.microsoft.com/office/drawing/2010/main" val="0"/>
              </a:ext>
            </a:extLst>
          </a:blip>
          <a:stretch>
            <a:fillRect/>
          </a:stretch>
        </p:blipFill>
        <p:spPr>
          <a:xfrm>
            <a:off x="403" y="529679"/>
            <a:ext cx="602615" cy="529590"/>
          </a:xfrm>
          <a:prstGeom prst="rect">
            <a:avLst/>
          </a:prstGeom>
        </p:spPr>
      </p:pic>
      <p:sp>
        <p:nvSpPr>
          <p:cNvPr id="5" name="1 Título"/>
          <p:cNvSpPr txBox="1">
            <a:spLocks/>
          </p:cNvSpPr>
          <p:nvPr/>
        </p:nvSpPr>
        <p:spPr>
          <a:xfrm>
            <a:off x="614905" y="501208"/>
            <a:ext cx="3265040" cy="57467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defRPr/>
            </a:pPr>
            <a:r>
              <a:rPr lang="es-AR" sz="2400" dirty="0">
                <a:solidFill>
                  <a:schemeClr val="bg1">
                    <a:lumMod val="50000"/>
                  </a:schemeClr>
                </a:solidFill>
              </a:rPr>
              <a:t>Argentina – Tickets</a:t>
            </a:r>
          </a:p>
        </p:txBody>
      </p:sp>
      <p:sp>
        <p:nvSpPr>
          <p:cNvPr id="74" name="TextBox 48">
            <a:extLst>
              <a:ext uri="{FF2B5EF4-FFF2-40B4-BE49-F238E27FC236}">
                <a16:creationId xmlns:a16="http://schemas.microsoft.com/office/drawing/2014/main" xmlns="" id="{9B7A90E7-A4BC-4990-AFF4-3467E31202C9}"/>
              </a:ext>
            </a:extLst>
          </p:cNvPr>
          <p:cNvSpPr txBox="1"/>
          <p:nvPr/>
        </p:nvSpPr>
        <p:spPr>
          <a:xfrm>
            <a:off x="3529718" y="6628488"/>
            <a:ext cx="5472608"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FEB19 – SCENTIA</a:t>
            </a:r>
          </a:p>
        </p:txBody>
      </p:sp>
      <p:sp>
        <p:nvSpPr>
          <p:cNvPr id="126" name="TextBox 48">
            <a:extLst>
              <a:ext uri="{FF2B5EF4-FFF2-40B4-BE49-F238E27FC236}">
                <a16:creationId xmlns:a16="http://schemas.microsoft.com/office/drawing/2014/main" xmlns="" id="{70652901-A464-465F-8AFC-A4E240381C00}"/>
              </a:ext>
            </a:extLst>
          </p:cNvPr>
          <p:cNvSpPr txBox="1"/>
          <p:nvPr/>
        </p:nvSpPr>
        <p:spPr>
          <a:xfrm>
            <a:off x="-6925" y="5664787"/>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sp>
        <p:nvSpPr>
          <p:cNvPr id="218" name="Rounded Rectangle 45">
            <a:extLst>
              <a:ext uri="{FF2B5EF4-FFF2-40B4-BE49-F238E27FC236}">
                <a16:creationId xmlns:a16="http://schemas.microsoft.com/office/drawing/2014/main" xmlns="" id="{E9A6572A-F490-4CCB-80E1-5926B4636428}"/>
              </a:ext>
            </a:extLst>
          </p:cNvPr>
          <p:cNvSpPr/>
          <p:nvPr/>
        </p:nvSpPr>
        <p:spPr>
          <a:xfrm>
            <a:off x="1490782" y="5626405"/>
            <a:ext cx="7555702" cy="756482"/>
          </a:xfrm>
          <a:prstGeom prst="roundRect">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1400" b="1" i="1" dirty="0"/>
              <a:t>Las transacciones sufrieron una retracción del -2.1% para el </a:t>
            </a:r>
            <a:r>
              <a:rPr lang="es-AR" sz="1400" b="1" i="1" dirty="0" err="1"/>
              <a:t>Self</a:t>
            </a:r>
            <a:r>
              <a:rPr lang="es-AR" sz="1400" b="1" i="1" dirty="0"/>
              <a:t> </a:t>
            </a:r>
            <a:r>
              <a:rPr lang="es-AR" sz="1400" b="1" i="1" dirty="0" err="1"/>
              <a:t>Service</a:t>
            </a:r>
            <a:r>
              <a:rPr lang="es-AR" sz="1400" b="1" i="1" dirty="0"/>
              <a:t>, siendo -0.5% para las Cadenas y -3.5% el </a:t>
            </a:r>
            <a:r>
              <a:rPr lang="es-AR" sz="1400" b="1" i="1" dirty="0" err="1"/>
              <a:t>Self</a:t>
            </a:r>
            <a:r>
              <a:rPr lang="es-AR" sz="1400" b="1" i="1" dirty="0"/>
              <a:t> Independiente, en estos primeros dos meses del 2019 las transacciones se retraen en un -1.9%</a:t>
            </a:r>
          </a:p>
        </p:txBody>
      </p:sp>
      <p:pic>
        <p:nvPicPr>
          <p:cNvPr id="8" name="Picture 3"/>
          <p:cNvPicPr>
            <a:picLocks noChangeAspect="1" noChangeArrowheads="1"/>
          </p:cNvPicPr>
          <p:nvPr/>
        </p:nvPicPr>
        <p:blipFill>
          <a:blip r:embed="rId3"/>
          <a:srcRect/>
          <a:stretch>
            <a:fillRect/>
          </a:stretch>
        </p:blipFill>
        <p:spPr bwMode="auto">
          <a:xfrm>
            <a:off x="-85386" y="2132858"/>
            <a:ext cx="9238707" cy="3501115"/>
          </a:xfrm>
          <a:prstGeom prst="rect">
            <a:avLst/>
          </a:prstGeom>
          <a:ln>
            <a:noFill/>
          </a:ln>
          <a:effectLst>
            <a:softEdge rad="112500"/>
          </a:effectLst>
        </p:spPr>
      </p:pic>
      <p:sp>
        <p:nvSpPr>
          <p:cNvPr id="9" name="Rectangle 8"/>
          <p:cNvSpPr/>
          <p:nvPr/>
        </p:nvSpPr>
        <p:spPr>
          <a:xfrm>
            <a:off x="0" y="1051266"/>
            <a:ext cx="9147111" cy="4508259"/>
          </a:xfrm>
          <a:prstGeom prst="rect">
            <a:avLst/>
          </a:prstGeom>
          <a:solidFill>
            <a:schemeClr val="tx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3" name="1 Título">
            <a:extLst>
              <a:ext uri="{FF2B5EF4-FFF2-40B4-BE49-F238E27FC236}">
                <a16:creationId xmlns:a16="http://schemas.microsoft.com/office/drawing/2014/main" xmlns="" id="{30515859-14CB-450F-B5FF-308D9414BAE5}"/>
              </a:ext>
            </a:extLst>
          </p:cNvPr>
          <p:cNvSpPr txBox="1">
            <a:spLocks/>
          </p:cNvSpPr>
          <p:nvPr/>
        </p:nvSpPr>
        <p:spPr>
          <a:xfrm>
            <a:off x="-34219" y="1153090"/>
            <a:ext cx="2878027" cy="57467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Wingdings" panose="05000000000000000000" pitchFamily="2" charset="2"/>
              <a:buChar char="v"/>
              <a:defRPr/>
            </a:pPr>
            <a:r>
              <a:rPr lang="es-AR" sz="2000" b="1" dirty="0">
                <a:solidFill>
                  <a:schemeClr val="bg1"/>
                </a:solidFill>
              </a:rPr>
              <a:t># Transacciones - VAR</a:t>
            </a:r>
          </a:p>
        </p:txBody>
      </p:sp>
      <p:graphicFrame>
        <p:nvGraphicFramePr>
          <p:cNvPr id="137" name="5 Marcador de contenido">
            <a:extLst>
              <a:ext uri="{FF2B5EF4-FFF2-40B4-BE49-F238E27FC236}">
                <a16:creationId xmlns:a16="http://schemas.microsoft.com/office/drawing/2014/main" xmlns="" id="{1F18C1B3-8363-4984-BF3B-F5561184E113}"/>
              </a:ext>
            </a:extLst>
          </p:cNvPr>
          <p:cNvGraphicFramePr>
            <a:graphicFrameLocks/>
          </p:cNvGraphicFramePr>
          <p:nvPr>
            <p:extLst>
              <p:ext uri="{D42A27DB-BD31-4B8C-83A1-F6EECF244321}">
                <p14:modId xmlns:p14="http://schemas.microsoft.com/office/powerpoint/2010/main" val="3626449744"/>
              </p:ext>
            </p:extLst>
          </p:nvPr>
        </p:nvGraphicFramePr>
        <p:xfrm>
          <a:off x="-6211" y="1553447"/>
          <a:ext cx="2562587" cy="3315713"/>
        </p:xfrm>
        <a:graphic>
          <a:graphicData uri="http://schemas.openxmlformats.org/drawingml/2006/chart">
            <c:chart xmlns:c="http://schemas.openxmlformats.org/drawingml/2006/chart" xmlns:r="http://schemas.openxmlformats.org/officeDocument/2006/relationships" r:id="rId4"/>
          </a:graphicData>
        </a:graphic>
      </p:graphicFrame>
      <p:grpSp>
        <p:nvGrpSpPr>
          <p:cNvPr id="145" name="Group 30">
            <a:extLst>
              <a:ext uri="{FF2B5EF4-FFF2-40B4-BE49-F238E27FC236}">
                <a16:creationId xmlns:a16="http://schemas.microsoft.com/office/drawing/2014/main" xmlns="" id="{F2DEE306-BA18-4326-89ED-5C547FF68289}"/>
              </a:ext>
            </a:extLst>
          </p:cNvPr>
          <p:cNvGrpSpPr/>
          <p:nvPr/>
        </p:nvGrpSpPr>
        <p:grpSpPr>
          <a:xfrm>
            <a:off x="126931" y="2090384"/>
            <a:ext cx="561218" cy="533847"/>
            <a:chOff x="-7118990" y="-6652807"/>
            <a:chExt cx="1196070" cy="1180716"/>
          </a:xfrm>
          <a:solidFill>
            <a:srgbClr val="FF6600"/>
          </a:solidFill>
        </p:grpSpPr>
        <p:sp>
          <p:nvSpPr>
            <p:cNvPr id="153" name="Oval 25">
              <a:extLst>
                <a:ext uri="{FF2B5EF4-FFF2-40B4-BE49-F238E27FC236}">
                  <a16:creationId xmlns:a16="http://schemas.microsoft.com/office/drawing/2014/main" xmlns="" id="{6FB09966-EB3D-4DB6-A811-AF196C749DAC}"/>
                </a:ext>
              </a:extLst>
            </p:cNvPr>
            <p:cNvSpPr/>
            <p:nvPr/>
          </p:nvSpPr>
          <p:spPr>
            <a:xfrm>
              <a:off x="-7118990" y="-6652807"/>
              <a:ext cx="1196070" cy="1180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54" name="Picture 26" descr="Retail_CPG.emf">
              <a:extLst>
                <a:ext uri="{FF2B5EF4-FFF2-40B4-BE49-F238E27FC236}">
                  <a16:creationId xmlns:a16="http://schemas.microsoft.com/office/drawing/2014/main" xmlns="" id="{E84289F8-8241-436A-90E6-0EFBB8D1609A}"/>
                </a:ext>
              </a:extLst>
            </p:cNvPr>
            <p:cNvPicPr>
              <a:picLocks noChangeAspect="1"/>
            </p:cNvPicPr>
            <p:nvPr/>
          </p:nvPicPr>
          <p:blipFill>
            <a:blip r:embed="rId5" cstate="print"/>
            <a:stretch>
              <a:fillRect/>
            </a:stretch>
          </p:blipFill>
          <p:spPr>
            <a:xfrm>
              <a:off x="-6964900" y="-6396850"/>
              <a:ext cx="799662" cy="694942"/>
            </a:xfrm>
            <a:prstGeom prst="rect">
              <a:avLst/>
            </a:prstGeom>
            <a:grpFill/>
          </p:spPr>
        </p:pic>
      </p:grpSp>
      <p:sp>
        <p:nvSpPr>
          <p:cNvPr id="147" name="CuadroTexto 146">
            <a:extLst>
              <a:ext uri="{FF2B5EF4-FFF2-40B4-BE49-F238E27FC236}">
                <a16:creationId xmlns:a16="http://schemas.microsoft.com/office/drawing/2014/main" xmlns="" id="{1A6F3F1F-47F3-4CE1-B6A5-0F47B028B6E9}"/>
              </a:ext>
            </a:extLst>
          </p:cNvPr>
          <p:cNvSpPr txBox="1"/>
          <p:nvPr/>
        </p:nvSpPr>
        <p:spPr>
          <a:xfrm>
            <a:off x="-6925" y="2624231"/>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CADENAS</a:t>
            </a:r>
            <a:endParaRPr lang="es-AR" sz="1200" b="1" dirty="0">
              <a:solidFill>
                <a:schemeClr val="bg1"/>
              </a:solidFill>
            </a:endParaRPr>
          </a:p>
        </p:txBody>
      </p:sp>
      <p:grpSp>
        <p:nvGrpSpPr>
          <p:cNvPr id="20" name="Grupo 19">
            <a:extLst>
              <a:ext uri="{FF2B5EF4-FFF2-40B4-BE49-F238E27FC236}">
                <a16:creationId xmlns:a16="http://schemas.microsoft.com/office/drawing/2014/main" xmlns="" id="{694F20F6-C71A-463D-8439-79273265FCAE}"/>
              </a:ext>
            </a:extLst>
          </p:cNvPr>
          <p:cNvGrpSpPr/>
          <p:nvPr/>
        </p:nvGrpSpPr>
        <p:grpSpPr>
          <a:xfrm>
            <a:off x="923417" y="2077958"/>
            <a:ext cx="561218" cy="539723"/>
            <a:chOff x="631027" y="2172642"/>
            <a:chExt cx="561218" cy="539723"/>
          </a:xfrm>
        </p:grpSpPr>
        <p:sp>
          <p:nvSpPr>
            <p:cNvPr id="163" name="Oval 20">
              <a:extLst>
                <a:ext uri="{FF2B5EF4-FFF2-40B4-BE49-F238E27FC236}">
                  <a16:creationId xmlns:a16="http://schemas.microsoft.com/office/drawing/2014/main" xmlns="" id="{FB03FD94-1EF1-4912-A164-7305E1F26426}"/>
                </a:ext>
              </a:extLst>
            </p:cNvPr>
            <p:cNvSpPr/>
            <p:nvPr/>
          </p:nvSpPr>
          <p:spPr>
            <a:xfrm>
              <a:off x="631027" y="2172642"/>
              <a:ext cx="561218" cy="53972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64" name="Picture 21" descr="Shopper.emf">
              <a:extLst>
                <a:ext uri="{FF2B5EF4-FFF2-40B4-BE49-F238E27FC236}">
                  <a16:creationId xmlns:a16="http://schemas.microsoft.com/office/drawing/2014/main" xmlns="" id="{E86E5715-F52A-4D91-9C7B-74CE8036C11F}"/>
                </a:ext>
              </a:extLst>
            </p:cNvPr>
            <p:cNvPicPr>
              <a:picLocks noChangeAspect="1"/>
            </p:cNvPicPr>
            <p:nvPr/>
          </p:nvPicPr>
          <p:blipFill>
            <a:blip r:embed="rId6" cstate="print"/>
            <a:stretch>
              <a:fillRect/>
            </a:stretch>
          </p:blipFill>
          <p:spPr>
            <a:xfrm>
              <a:off x="762487" y="2263598"/>
              <a:ext cx="279620" cy="392763"/>
            </a:xfrm>
            <a:prstGeom prst="rect">
              <a:avLst/>
            </a:prstGeom>
            <a:solidFill>
              <a:srgbClr val="00B0F0"/>
            </a:solidFill>
          </p:spPr>
        </p:pic>
      </p:grpSp>
      <p:sp>
        <p:nvSpPr>
          <p:cNvPr id="165" name="CuadroTexto 164">
            <a:extLst>
              <a:ext uri="{FF2B5EF4-FFF2-40B4-BE49-F238E27FC236}">
                <a16:creationId xmlns:a16="http://schemas.microsoft.com/office/drawing/2014/main" xmlns="" id="{6E539F58-017B-4BFA-9A18-468ECB3DABEB}"/>
              </a:ext>
            </a:extLst>
          </p:cNvPr>
          <p:cNvSpPr txBox="1"/>
          <p:nvPr/>
        </p:nvSpPr>
        <p:spPr>
          <a:xfrm>
            <a:off x="759643" y="2608081"/>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INDP</a:t>
            </a:r>
            <a:endParaRPr lang="es-AR" sz="1200" b="1" dirty="0">
              <a:solidFill>
                <a:schemeClr val="bg1"/>
              </a:solidFill>
            </a:endParaRPr>
          </a:p>
        </p:txBody>
      </p:sp>
      <p:sp>
        <p:nvSpPr>
          <p:cNvPr id="166" name="CuadroTexto 165">
            <a:extLst>
              <a:ext uri="{FF2B5EF4-FFF2-40B4-BE49-F238E27FC236}">
                <a16:creationId xmlns:a16="http://schemas.microsoft.com/office/drawing/2014/main" xmlns="" id="{977E29DE-D9C4-41FE-9BE8-D33A2A046030}"/>
              </a:ext>
            </a:extLst>
          </p:cNvPr>
          <p:cNvSpPr txBox="1"/>
          <p:nvPr/>
        </p:nvSpPr>
        <p:spPr>
          <a:xfrm>
            <a:off x="1490845" y="2654860"/>
            <a:ext cx="933021" cy="461665"/>
          </a:xfrm>
          <a:prstGeom prst="rect">
            <a:avLst/>
          </a:prstGeom>
          <a:noFill/>
        </p:spPr>
        <p:txBody>
          <a:bodyPr wrap="square" rtlCol="0">
            <a:spAutoFit/>
          </a:bodyPr>
          <a:lstStyle/>
          <a:p>
            <a:pPr algn="ctr"/>
            <a:r>
              <a:rPr lang="en-US" sz="1200" b="1" dirty="0">
                <a:solidFill>
                  <a:schemeClr val="bg1"/>
                </a:solidFill>
              </a:rPr>
              <a:t>SELF SERVICE</a:t>
            </a:r>
            <a:endParaRPr lang="es-AR" sz="1200" b="1" dirty="0">
              <a:solidFill>
                <a:schemeClr val="bg1"/>
              </a:solidFill>
            </a:endParaRPr>
          </a:p>
        </p:txBody>
      </p:sp>
      <p:grpSp>
        <p:nvGrpSpPr>
          <p:cNvPr id="21" name="Grupo 20">
            <a:extLst>
              <a:ext uri="{FF2B5EF4-FFF2-40B4-BE49-F238E27FC236}">
                <a16:creationId xmlns:a16="http://schemas.microsoft.com/office/drawing/2014/main" xmlns="" id="{5CCC31AB-4FF3-4E33-9C93-EDD6605DC3F6}"/>
              </a:ext>
            </a:extLst>
          </p:cNvPr>
          <p:cNvGrpSpPr/>
          <p:nvPr/>
        </p:nvGrpSpPr>
        <p:grpSpPr>
          <a:xfrm>
            <a:off x="1701675" y="2076709"/>
            <a:ext cx="561219" cy="509147"/>
            <a:chOff x="1268141" y="2172642"/>
            <a:chExt cx="564717" cy="574676"/>
          </a:xfrm>
          <a:solidFill>
            <a:srgbClr val="00B050"/>
          </a:solidFill>
        </p:grpSpPr>
        <p:sp>
          <p:nvSpPr>
            <p:cNvPr id="167" name="1 Elipse">
              <a:extLst>
                <a:ext uri="{FF2B5EF4-FFF2-40B4-BE49-F238E27FC236}">
                  <a16:creationId xmlns:a16="http://schemas.microsoft.com/office/drawing/2014/main" xmlns="" id="{3BC565C6-FF39-419B-9CE3-ED9467D9B404}"/>
                </a:ext>
              </a:extLst>
            </p:cNvPr>
            <p:cNvSpPr/>
            <p:nvPr/>
          </p:nvSpPr>
          <p:spPr>
            <a:xfrm>
              <a:off x="1268141" y="2172642"/>
              <a:ext cx="564717" cy="574676"/>
            </a:xfrm>
            <a:prstGeom prst="ellipse">
              <a:avLst/>
            </a:prstGeom>
            <a:grpFill/>
            <a:ln w="9525" cap="flat" cmpd="sng" algn="ctr">
              <a:solidFill>
                <a:schemeClr val="bg1">
                  <a:lumMod val="6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FFFFFF"/>
                </a:solidFill>
                <a:effectLst/>
                <a:uLnTx/>
                <a:uFillTx/>
                <a:latin typeface="Arial"/>
                <a:ea typeface="+mn-ea"/>
                <a:cs typeface="+mn-cs"/>
              </a:endParaRPr>
            </a:p>
          </p:txBody>
        </p:sp>
        <p:sp>
          <p:nvSpPr>
            <p:cNvPr id="168" name="Freeform 6">
              <a:extLst>
                <a:ext uri="{FF2B5EF4-FFF2-40B4-BE49-F238E27FC236}">
                  <a16:creationId xmlns:a16="http://schemas.microsoft.com/office/drawing/2014/main" xmlns="" id="{7A5B3F34-FFB4-45AC-9287-A5DC34EF8917}"/>
                </a:ext>
              </a:extLst>
            </p:cNvPr>
            <p:cNvSpPr>
              <a:spLocks/>
            </p:cNvSpPr>
            <p:nvPr/>
          </p:nvSpPr>
          <p:spPr bwMode="auto">
            <a:xfrm>
              <a:off x="1394373" y="2305692"/>
              <a:ext cx="324136" cy="327203"/>
            </a:xfrm>
            <a:custGeom>
              <a:avLst/>
              <a:gdLst>
                <a:gd name="T0" fmla="*/ 171 w 211"/>
                <a:gd name="T1" fmla="*/ 165 h 209"/>
                <a:gd name="T2" fmla="*/ 149 w 211"/>
                <a:gd name="T3" fmla="*/ 182 h 209"/>
                <a:gd name="T4" fmla="*/ 81 w 211"/>
                <a:gd name="T5" fmla="*/ 182 h 209"/>
                <a:gd name="T6" fmla="*/ 72 w 211"/>
                <a:gd name="T7" fmla="*/ 169 h 209"/>
                <a:gd name="T8" fmla="*/ 81 w 211"/>
                <a:gd name="T9" fmla="*/ 142 h 209"/>
                <a:gd name="T10" fmla="*/ 189 w 211"/>
                <a:gd name="T11" fmla="*/ 142 h 209"/>
                <a:gd name="T12" fmla="*/ 211 w 211"/>
                <a:gd name="T13" fmla="*/ 48 h 209"/>
                <a:gd name="T14" fmla="*/ 40 w 211"/>
                <a:gd name="T15" fmla="*/ 25 h 209"/>
                <a:gd name="T16" fmla="*/ 26 w 211"/>
                <a:gd name="T17" fmla="*/ 16 h 209"/>
                <a:gd name="T18" fmla="*/ 27 w 211"/>
                <a:gd name="T19" fmla="*/ 13 h 209"/>
                <a:gd name="T20" fmla="*/ 13 w 211"/>
                <a:gd name="T21" fmla="*/ 0 h 209"/>
                <a:gd name="T22" fmla="*/ 0 w 211"/>
                <a:gd name="T23" fmla="*/ 13 h 209"/>
                <a:gd name="T24" fmla="*/ 13 w 211"/>
                <a:gd name="T25" fmla="*/ 26 h 209"/>
                <a:gd name="T26" fmla="*/ 16 w 211"/>
                <a:gd name="T27" fmla="*/ 26 h 209"/>
                <a:gd name="T28" fmla="*/ 32 w 211"/>
                <a:gd name="T29" fmla="*/ 36 h 209"/>
                <a:gd name="T30" fmla="*/ 59 w 211"/>
                <a:gd name="T31" fmla="*/ 142 h 209"/>
                <a:gd name="T32" fmla="*/ 67 w 211"/>
                <a:gd name="T33" fmla="*/ 142 h 209"/>
                <a:gd name="T34" fmla="*/ 60 w 211"/>
                <a:gd name="T35" fmla="*/ 164 h 209"/>
                <a:gd name="T36" fmla="*/ 59 w 211"/>
                <a:gd name="T37" fmla="*/ 164 h 209"/>
                <a:gd name="T38" fmla="*/ 36 w 211"/>
                <a:gd name="T39" fmla="*/ 187 h 209"/>
                <a:gd name="T40" fmla="*/ 59 w 211"/>
                <a:gd name="T41" fmla="*/ 209 h 209"/>
                <a:gd name="T42" fmla="*/ 79 w 211"/>
                <a:gd name="T43" fmla="*/ 196 h 209"/>
                <a:gd name="T44" fmla="*/ 151 w 211"/>
                <a:gd name="T45" fmla="*/ 196 h 209"/>
                <a:gd name="T46" fmla="*/ 171 w 211"/>
                <a:gd name="T47" fmla="*/ 209 h 209"/>
                <a:gd name="T48" fmla="*/ 193 w 211"/>
                <a:gd name="T49" fmla="*/ 187 h 209"/>
                <a:gd name="T50" fmla="*/ 171 w 211"/>
                <a:gd name="T51" fmla="*/ 1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09">
                  <a:moveTo>
                    <a:pt x="171" y="165"/>
                  </a:moveTo>
                  <a:cubicBezTo>
                    <a:pt x="160" y="165"/>
                    <a:pt x="152" y="173"/>
                    <a:pt x="149" y="182"/>
                  </a:cubicBezTo>
                  <a:cubicBezTo>
                    <a:pt x="81" y="182"/>
                    <a:pt x="81" y="182"/>
                    <a:pt x="81" y="182"/>
                  </a:cubicBezTo>
                  <a:cubicBezTo>
                    <a:pt x="80" y="177"/>
                    <a:pt x="77" y="172"/>
                    <a:pt x="72" y="169"/>
                  </a:cubicBezTo>
                  <a:cubicBezTo>
                    <a:pt x="81" y="142"/>
                    <a:pt x="81" y="142"/>
                    <a:pt x="81" y="142"/>
                  </a:cubicBezTo>
                  <a:cubicBezTo>
                    <a:pt x="189" y="142"/>
                    <a:pt x="189" y="142"/>
                    <a:pt x="189" y="142"/>
                  </a:cubicBezTo>
                  <a:cubicBezTo>
                    <a:pt x="211" y="48"/>
                    <a:pt x="211" y="48"/>
                    <a:pt x="211" y="48"/>
                  </a:cubicBezTo>
                  <a:cubicBezTo>
                    <a:pt x="40" y="25"/>
                    <a:pt x="40" y="25"/>
                    <a:pt x="40" y="25"/>
                  </a:cubicBezTo>
                  <a:cubicBezTo>
                    <a:pt x="26" y="16"/>
                    <a:pt x="26" y="16"/>
                    <a:pt x="26" y="16"/>
                  </a:cubicBezTo>
                  <a:cubicBezTo>
                    <a:pt x="27" y="13"/>
                    <a:pt x="27" y="13"/>
                    <a:pt x="27" y="13"/>
                  </a:cubicBezTo>
                  <a:cubicBezTo>
                    <a:pt x="27" y="6"/>
                    <a:pt x="21" y="0"/>
                    <a:pt x="13" y="0"/>
                  </a:cubicBezTo>
                  <a:cubicBezTo>
                    <a:pt x="6" y="0"/>
                    <a:pt x="0" y="6"/>
                    <a:pt x="0" y="13"/>
                  </a:cubicBezTo>
                  <a:cubicBezTo>
                    <a:pt x="0" y="20"/>
                    <a:pt x="6" y="26"/>
                    <a:pt x="13" y="26"/>
                  </a:cubicBezTo>
                  <a:cubicBezTo>
                    <a:pt x="16" y="26"/>
                    <a:pt x="16" y="26"/>
                    <a:pt x="16" y="26"/>
                  </a:cubicBezTo>
                  <a:cubicBezTo>
                    <a:pt x="32" y="36"/>
                    <a:pt x="32" y="36"/>
                    <a:pt x="32" y="36"/>
                  </a:cubicBezTo>
                  <a:cubicBezTo>
                    <a:pt x="59" y="142"/>
                    <a:pt x="59" y="142"/>
                    <a:pt x="59" y="142"/>
                  </a:cubicBezTo>
                  <a:cubicBezTo>
                    <a:pt x="67" y="142"/>
                    <a:pt x="67" y="142"/>
                    <a:pt x="67" y="142"/>
                  </a:cubicBezTo>
                  <a:cubicBezTo>
                    <a:pt x="60" y="164"/>
                    <a:pt x="60" y="164"/>
                    <a:pt x="60" y="164"/>
                  </a:cubicBezTo>
                  <a:cubicBezTo>
                    <a:pt x="59" y="164"/>
                    <a:pt x="59" y="164"/>
                    <a:pt x="59" y="164"/>
                  </a:cubicBezTo>
                  <a:cubicBezTo>
                    <a:pt x="46" y="164"/>
                    <a:pt x="36" y="174"/>
                    <a:pt x="36" y="187"/>
                  </a:cubicBezTo>
                  <a:cubicBezTo>
                    <a:pt x="36" y="199"/>
                    <a:pt x="46" y="209"/>
                    <a:pt x="59" y="209"/>
                  </a:cubicBezTo>
                  <a:cubicBezTo>
                    <a:pt x="68" y="209"/>
                    <a:pt x="76" y="204"/>
                    <a:pt x="79" y="196"/>
                  </a:cubicBezTo>
                  <a:cubicBezTo>
                    <a:pt x="151" y="196"/>
                    <a:pt x="151" y="196"/>
                    <a:pt x="151" y="196"/>
                  </a:cubicBezTo>
                  <a:cubicBezTo>
                    <a:pt x="154" y="204"/>
                    <a:pt x="162" y="209"/>
                    <a:pt x="171" y="209"/>
                  </a:cubicBezTo>
                  <a:cubicBezTo>
                    <a:pt x="183" y="209"/>
                    <a:pt x="193" y="199"/>
                    <a:pt x="193" y="187"/>
                  </a:cubicBezTo>
                  <a:cubicBezTo>
                    <a:pt x="193" y="175"/>
                    <a:pt x="183" y="165"/>
                    <a:pt x="171" y="165"/>
                  </a:cubicBezTo>
                  <a:close/>
                </a:path>
              </a:pathLst>
            </a:custGeom>
            <a:solidFill>
              <a:schemeClr val="bg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endParaRPr>
            </a:p>
          </p:txBody>
        </p:sp>
      </p:grpSp>
      <p:sp>
        <p:nvSpPr>
          <p:cNvPr id="169" name="1 Título">
            <a:extLst>
              <a:ext uri="{FF2B5EF4-FFF2-40B4-BE49-F238E27FC236}">
                <a16:creationId xmlns:a16="http://schemas.microsoft.com/office/drawing/2014/main" xmlns="" id="{0157A24C-7FC1-4636-B2DB-6F344C70B6F4}"/>
              </a:ext>
            </a:extLst>
          </p:cNvPr>
          <p:cNvSpPr txBox="1">
            <a:spLocks/>
          </p:cNvSpPr>
          <p:nvPr/>
        </p:nvSpPr>
        <p:spPr>
          <a:xfrm>
            <a:off x="3094953" y="1157340"/>
            <a:ext cx="2878027" cy="57467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Wingdings" panose="05000000000000000000" pitchFamily="2" charset="2"/>
              <a:buChar char="v"/>
              <a:defRPr/>
            </a:pPr>
            <a:r>
              <a:rPr lang="es-AR" sz="2000" b="1" dirty="0">
                <a:solidFill>
                  <a:schemeClr val="bg1"/>
                </a:solidFill>
              </a:rPr>
              <a:t>Ticket Size- VAR</a:t>
            </a:r>
          </a:p>
        </p:txBody>
      </p:sp>
      <p:sp>
        <p:nvSpPr>
          <p:cNvPr id="170" name="1 Título">
            <a:extLst>
              <a:ext uri="{FF2B5EF4-FFF2-40B4-BE49-F238E27FC236}">
                <a16:creationId xmlns:a16="http://schemas.microsoft.com/office/drawing/2014/main" xmlns="" id="{A66FDE2B-A10F-4E81-A385-E253ADB2CAA1}"/>
              </a:ext>
            </a:extLst>
          </p:cNvPr>
          <p:cNvSpPr txBox="1">
            <a:spLocks/>
          </p:cNvSpPr>
          <p:nvPr/>
        </p:nvSpPr>
        <p:spPr>
          <a:xfrm>
            <a:off x="6036894" y="1149365"/>
            <a:ext cx="2878027" cy="57467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Wingdings" panose="05000000000000000000" pitchFamily="2" charset="2"/>
              <a:buChar char="v"/>
              <a:defRPr/>
            </a:pPr>
            <a:r>
              <a:rPr lang="es-AR" sz="2000" b="1" dirty="0">
                <a:solidFill>
                  <a:schemeClr val="bg1"/>
                </a:solidFill>
              </a:rPr>
              <a:t>Unid promedio- VAR</a:t>
            </a:r>
          </a:p>
        </p:txBody>
      </p:sp>
      <p:grpSp>
        <p:nvGrpSpPr>
          <p:cNvPr id="19" name="Grupo 18">
            <a:extLst>
              <a:ext uri="{FF2B5EF4-FFF2-40B4-BE49-F238E27FC236}">
                <a16:creationId xmlns:a16="http://schemas.microsoft.com/office/drawing/2014/main" xmlns="" id="{2D63C3CA-0FEA-4EE7-BD11-61A2D98CB740}"/>
              </a:ext>
            </a:extLst>
          </p:cNvPr>
          <p:cNvGrpSpPr/>
          <p:nvPr/>
        </p:nvGrpSpPr>
        <p:grpSpPr>
          <a:xfrm>
            <a:off x="2987724" y="2052009"/>
            <a:ext cx="864096" cy="995512"/>
            <a:chOff x="1943341" y="2171615"/>
            <a:chExt cx="864096" cy="995512"/>
          </a:xfrm>
        </p:grpSpPr>
        <p:grpSp>
          <p:nvGrpSpPr>
            <p:cNvPr id="178" name="Group 30">
              <a:extLst>
                <a:ext uri="{FF2B5EF4-FFF2-40B4-BE49-F238E27FC236}">
                  <a16:creationId xmlns:a16="http://schemas.microsoft.com/office/drawing/2014/main" xmlns="" id="{00ECA494-51B5-4074-89F0-B365CBDE97CA}"/>
                </a:ext>
              </a:extLst>
            </p:cNvPr>
            <p:cNvGrpSpPr/>
            <p:nvPr/>
          </p:nvGrpSpPr>
          <p:grpSpPr>
            <a:xfrm>
              <a:off x="2077197" y="2171615"/>
              <a:ext cx="561218" cy="533847"/>
              <a:chOff x="-7118990" y="-6652807"/>
              <a:chExt cx="1196070" cy="1180716"/>
            </a:xfrm>
            <a:solidFill>
              <a:srgbClr val="FF6600"/>
            </a:solidFill>
          </p:grpSpPr>
          <p:sp>
            <p:nvSpPr>
              <p:cNvPr id="179" name="Oval 25">
                <a:extLst>
                  <a:ext uri="{FF2B5EF4-FFF2-40B4-BE49-F238E27FC236}">
                    <a16:creationId xmlns:a16="http://schemas.microsoft.com/office/drawing/2014/main" xmlns="" id="{39E340D7-2F39-4E94-8C24-406AEF97D8FE}"/>
                  </a:ext>
                </a:extLst>
              </p:cNvPr>
              <p:cNvSpPr/>
              <p:nvPr/>
            </p:nvSpPr>
            <p:spPr>
              <a:xfrm>
                <a:off x="-7118990" y="-6652807"/>
                <a:ext cx="1196070" cy="1180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80" name="Picture 26" descr="Retail_CPG.emf">
                <a:extLst>
                  <a:ext uri="{FF2B5EF4-FFF2-40B4-BE49-F238E27FC236}">
                    <a16:creationId xmlns:a16="http://schemas.microsoft.com/office/drawing/2014/main" xmlns="" id="{78966E4A-11D8-4B5B-8E03-7B6DB2333611}"/>
                  </a:ext>
                </a:extLst>
              </p:cNvPr>
              <p:cNvPicPr>
                <a:picLocks noChangeAspect="1"/>
              </p:cNvPicPr>
              <p:nvPr/>
            </p:nvPicPr>
            <p:blipFill>
              <a:blip r:embed="rId5" cstate="print"/>
              <a:stretch>
                <a:fillRect/>
              </a:stretch>
            </p:blipFill>
            <p:spPr>
              <a:xfrm>
                <a:off x="-6964900" y="-6396850"/>
                <a:ext cx="799662" cy="694942"/>
              </a:xfrm>
              <a:prstGeom prst="rect">
                <a:avLst/>
              </a:prstGeom>
              <a:grpFill/>
            </p:spPr>
          </p:pic>
        </p:grpSp>
        <p:sp>
          <p:nvSpPr>
            <p:cNvPr id="181" name="CuadroTexto 180">
              <a:extLst>
                <a:ext uri="{FF2B5EF4-FFF2-40B4-BE49-F238E27FC236}">
                  <a16:creationId xmlns:a16="http://schemas.microsoft.com/office/drawing/2014/main" xmlns="" id="{C897D998-9A62-46A6-9A72-AC19B7B39A98}"/>
                </a:ext>
              </a:extLst>
            </p:cNvPr>
            <p:cNvSpPr txBox="1"/>
            <p:nvPr/>
          </p:nvSpPr>
          <p:spPr>
            <a:xfrm>
              <a:off x="1943341" y="2705462"/>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CADENAS</a:t>
              </a:r>
              <a:endParaRPr lang="es-AR" sz="1200" b="1" dirty="0">
                <a:solidFill>
                  <a:schemeClr val="bg1"/>
                </a:solidFill>
              </a:endParaRPr>
            </a:p>
          </p:txBody>
        </p:sp>
      </p:grpSp>
      <p:sp>
        <p:nvSpPr>
          <p:cNvPr id="15" name="Elipse 14">
            <a:extLst>
              <a:ext uri="{FF2B5EF4-FFF2-40B4-BE49-F238E27FC236}">
                <a16:creationId xmlns:a16="http://schemas.microsoft.com/office/drawing/2014/main" xmlns="" id="{820606FD-192B-4F1F-96C7-3FBB16D92F08}"/>
              </a:ext>
            </a:extLst>
          </p:cNvPr>
          <p:cNvSpPr/>
          <p:nvPr/>
        </p:nvSpPr>
        <p:spPr>
          <a:xfrm>
            <a:off x="3010398" y="3089323"/>
            <a:ext cx="807380" cy="48086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$ 761</a:t>
            </a:r>
            <a:endParaRPr lang="es-AR" sz="1000" b="1" dirty="0"/>
          </a:p>
        </p:txBody>
      </p:sp>
      <p:sp>
        <p:nvSpPr>
          <p:cNvPr id="18" name="Rectángulo: esquinas redondeadas 17">
            <a:extLst>
              <a:ext uri="{FF2B5EF4-FFF2-40B4-BE49-F238E27FC236}">
                <a16:creationId xmlns:a16="http://schemas.microsoft.com/office/drawing/2014/main" xmlns="" id="{B9CEBF0B-EEA8-46E2-9B0A-68661C0C2EC7}"/>
              </a:ext>
            </a:extLst>
          </p:cNvPr>
          <p:cNvSpPr/>
          <p:nvPr/>
        </p:nvSpPr>
        <p:spPr>
          <a:xfrm>
            <a:off x="3085685" y="3768362"/>
            <a:ext cx="656805" cy="395787"/>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+36,2%</a:t>
            </a:r>
            <a:endParaRPr lang="es-AR" sz="1100" b="1" dirty="0">
              <a:solidFill>
                <a:schemeClr val="bg1"/>
              </a:solidFill>
            </a:endParaRPr>
          </a:p>
        </p:txBody>
      </p:sp>
      <p:sp>
        <p:nvSpPr>
          <p:cNvPr id="184" name="CuadroTexto 183">
            <a:extLst>
              <a:ext uri="{FF2B5EF4-FFF2-40B4-BE49-F238E27FC236}">
                <a16:creationId xmlns:a16="http://schemas.microsoft.com/office/drawing/2014/main" xmlns="" id="{0CBEC343-4073-4866-AB14-61F41449C7BF}"/>
              </a:ext>
            </a:extLst>
          </p:cNvPr>
          <p:cNvSpPr txBox="1"/>
          <p:nvPr/>
        </p:nvSpPr>
        <p:spPr>
          <a:xfrm>
            <a:off x="3885791" y="2599053"/>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INDP</a:t>
            </a:r>
            <a:endParaRPr lang="es-AR" sz="1200" b="1" dirty="0">
              <a:solidFill>
                <a:schemeClr val="bg1"/>
              </a:solidFill>
            </a:endParaRPr>
          </a:p>
        </p:txBody>
      </p:sp>
      <p:grpSp>
        <p:nvGrpSpPr>
          <p:cNvPr id="22" name="Grupo 21">
            <a:extLst>
              <a:ext uri="{FF2B5EF4-FFF2-40B4-BE49-F238E27FC236}">
                <a16:creationId xmlns:a16="http://schemas.microsoft.com/office/drawing/2014/main" xmlns="" id="{13DD1050-6CB9-4E43-BB14-6CEA0327F788}"/>
              </a:ext>
            </a:extLst>
          </p:cNvPr>
          <p:cNvGrpSpPr/>
          <p:nvPr/>
        </p:nvGrpSpPr>
        <p:grpSpPr>
          <a:xfrm>
            <a:off x="4049565" y="2068930"/>
            <a:ext cx="561218" cy="539723"/>
            <a:chOff x="3979338" y="2137231"/>
            <a:chExt cx="561218" cy="539723"/>
          </a:xfrm>
        </p:grpSpPr>
        <p:sp>
          <p:nvSpPr>
            <p:cNvPr id="183" name="Oval 20">
              <a:extLst>
                <a:ext uri="{FF2B5EF4-FFF2-40B4-BE49-F238E27FC236}">
                  <a16:creationId xmlns:a16="http://schemas.microsoft.com/office/drawing/2014/main" xmlns="" id="{2F4BD382-62F2-48A9-9762-4DE94D518B79}"/>
                </a:ext>
              </a:extLst>
            </p:cNvPr>
            <p:cNvSpPr/>
            <p:nvPr/>
          </p:nvSpPr>
          <p:spPr>
            <a:xfrm>
              <a:off x="3979338" y="2137231"/>
              <a:ext cx="561218" cy="53972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185" name="Picture 21" descr="Shopper.emf">
              <a:extLst>
                <a:ext uri="{FF2B5EF4-FFF2-40B4-BE49-F238E27FC236}">
                  <a16:creationId xmlns:a16="http://schemas.microsoft.com/office/drawing/2014/main" xmlns="" id="{9FC99ADB-FAD0-40AD-AD17-B15B141D9CA5}"/>
                </a:ext>
              </a:extLst>
            </p:cNvPr>
            <p:cNvPicPr>
              <a:picLocks noChangeAspect="1"/>
            </p:cNvPicPr>
            <p:nvPr/>
          </p:nvPicPr>
          <p:blipFill>
            <a:blip r:embed="rId6" cstate="print"/>
            <a:stretch>
              <a:fillRect/>
            </a:stretch>
          </p:blipFill>
          <p:spPr>
            <a:xfrm>
              <a:off x="4136323" y="2192030"/>
              <a:ext cx="279620" cy="392763"/>
            </a:xfrm>
            <a:prstGeom prst="rect">
              <a:avLst/>
            </a:prstGeom>
            <a:solidFill>
              <a:srgbClr val="00B0F0"/>
            </a:solidFill>
          </p:spPr>
        </p:pic>
      </p:grpSp>
      <p:sp>
        <p:nvSpPr>
          <p:cNvPr id="186" name="Elipse 185">
            <a:extLst>
              <a:ext uri="{FF2B5EF4-FFF2-40B4-BE49-F238E27FC236}">
                <a16:creationId xmlns:a16="http://schemas.microsoft.com/office/drawing/2014/main" xmlns="" id="{281ABFC8-E823-4BB7-85B0-93DF7E873E20}"/>
              </a:ext>
            </a:extLst>
          </p:cNvPr>
          <p:cNvSpPr/>
          <p:nvPr/>
        </p:nvSpPr>
        <p:spPr>
          <a:xfrm>
            <a:off x="3903164" y="3087192"/>
            <a:ext cx="807380" cy="4808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$ 180,4</a:t>
            </a:r>
            <a:endParaRPr lang="es-AR" sz="1000" b="1" dirty="0"/>
          </a:p>
        </p:txBody>
      </p:sp>
      <p:sp>
        <p:nvSpPr>
          <p:cNvPr id="187" name="Rectángulo: esquinas redondeadas 186">
            <a:extLst>
              <a:ext uri="{FF2B5EF4-FFF2-40B4-BE49-F238E27FC236}">
                <a16:creationId xmlns:a16="http://schemas.microsoft.com/office/drawing/2014/main" xmlns="" id="{AF2D71AC-2ED6-4567-8FA3-0F842D412010}"/>
              </a:ext>
            </a:extLst>
          </p:cNvPr>
          <p:cNvSpPr/>
          <p:nvPr/>
        </p:nvSpPr>
        <p:spPr>
          <a:xfrm>
            <a:off x="3989436" y="3767613"/>
            <a:ext cx="656805" cy="39578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+42,5%</a:t>
            </a:r>
            <a:endParaRPr lang="es-AR" sz="1100" b="1" dirty="0">
              <a:solidFill>
                <a:schemeClr val="bg1"/>
              </a:solidFill>
            </a:endParaRPr>
          </a:p>
        </p:txBody>
      </p:sp>
      <p:grpSp>
        <p:nvGrpSpPr>
          <p:cNvPr id="23" name="Grupo 22">
            <a:extLst>
              <a:ext uri="{FF2B5EF4-FFF2-40B4-BE49-F238E27FC236}">
                <a16:creationId xmlns:a16="http://schemas.microsoft.com/office/drawing/2014/main" xmlns="" id="{667453AF-9972-4D3C-8EB7-9BA58718C4CB}"/>
              </a:ext>
            </a:extLst>
          </p:cNvPr>
          <p:cNvGrpSpPr/>
          <p:nvPr/>
        </p:nvGrpSpPr>
        <p:grpSpPr>
          <a:xfrm>
            <a:off x="4783858" y="2068930"/>
            <a:ext cx="933021" cy="1002268"/>
            <a:chOff x="4692717" y="2110350"/>
            <a:chExt cx="933021" cy="1002268"/>
          </a:xfrm>
        </p:grpSpPr>
        <p:sp>
          <p:nvSpPr>
            <p:cNvPr id="188" name="CuadroTexto 187">
              <a:extLst>
                <a:ext uri="{FF2B5EF4-FFF2-40B4-BE49-F238E27FC236}">
                  <a16:creationId xmlns:a16="http://schemas.microsoft.com/office/drawing/2014/main" xmlns="" id="{6B39C73A-EC3B-413E-9159-A4ACB0B2D89E}"/>
                </a:ext>
              </a:extLst>
            </p:cNvPr>
            <p:cNvSpPr txBox="1"/>
            <p:nvPr/>
          </p:nvSpPr>
          <p:spPr>
            <a:xfrm>
              <a:off x="4692717" y="2650953"/>
              <a:ext cx="933021" cy="461665"/>
            </a:xfrm>
            <a:prstGeom prst="rect">
              <a:avLst/>
            </a:prstGeom>
            <a:noFill/>
          </p:spPr>
          <p:txBody>
            <a:bodyPr wrap="square" rtlCol="0">
              <a:spAutoFit/>
            </a:bodyPr>
            <a:lstStyle/>
            <a:p>
              <a:pPr algn="ctr"/>
              <a:r>
                <a:rPr lang="en-US" sz="1200" b="1" dirty="0">
                  <a:solidFill>
                    <a:schemeClr val="bg1"/>
                  </a:solidFill>
                </a:rPr>
                <a:t>SELF SERVICE</a:t>
              </a:r>
              <a:endParaRPr lang="es-AR" sz="1200" b="1" dirty="0">
                <a:solidFill>
                  <a:schemeClr val="bg1"/>
                </a:solidFill>
              </a:endParaRPr>
            </a:p>
          </p:txBody>
        </p:sp>
        <p:grpSp>
          <p:nvGrpSpPr>
            <p:cNvPr id="189" name="Grupo 188">
              <a:extLst>
                <a:ext uri="{FF2B5EF4-FFF2-40B4-BE49-F238E27FC236}">
                  <a16:creationId xmlns:a16="http://schemas.microsoft.com/office/drawing/2014/main" xmlns="" id="{13BF2C75-4A68-43F2-B8A4-53AB131C0306}"/>
                </a:ext>
              </a:extLst>
            </p:cNvPr>
            <p:cNvGrpSpPr/>
            <p:nvPr/>
          </p:nvGrpSpPr>
          <p:grpSpPr>
            <a:xfrm>
              <a:off x="4815858" y="2110350"/>
              <a:ext cx="561219" cy="539723"/>
              <a:chOff x="1268141" y="2172642"/>
              <a:chExt cx="561219" cy="539723"/>
            </a:xfrm>
          </p:grpSpPr>
          <p:sp>
            <p:nvSpPr>
              <p:cNvPr id="190" name="1 Elipse">
                <a:extLst>
                  <a:ext uri="{FF2B5EF4-FFF2-40B4-BE49-F238E27FC236}">
                    <a16:creationId xmlns:a16="http://schemas.microsoft.com/office/drawing/2014/main" xmlns="" id="{EBB99E40-6ADA-49F4-A348-F81E2555ED7C}"/>
                  </a:ext>
                </a:extLst>
              </p:cNvPr>
              <p:cNvSpPr/>
              <p:nvPr/>
            </p:nvSpPr>
            <p:spPr>
              <a:xfrm>
                <a:off x="1268141" y="2172642"/>
                <a:ext cx="561219" cy="539723"/>
              </a:xfrm>
              <a:prstGeom prst="ellipse">
                <a:avLst/>
              </a:prstGeom>
              <a:solidFill>
                <a:srgbClr val="00B050"/>
              </a:solidFill>
              <a:ln w="95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FFFFFF"/>
                  </a:solidFill>
                  <a:effectLst/>
                  <a:uLnTx/>
                  <a:uFillTx/>
                  <a:latin typeface="Arial"/>
                  <a:ea typeface="+mn-ea"/>
                  <a:cs typeface="+mn-cs"/>
                </a:endParaRPr>
              </a:p>
            </p:txBody>
          </p:sp>
          <p:sp>
            <p:nvSpPr>
              <p:cNvPr id="191" name="Freeform 6">
                <a:extLst>
                  <a:ext uri="{FF2B5EF4-FFF2-40B4-BE49-F238E27FC236}">
                    <a16:creationId xmlns:a16="http://schemas.microsoft.com/office/drawing/2014/main" xmlns="" id="{F5F66A2E-D8B7-4914-B11C-05391920E510}"/>
                  </a:ext>
                </a:extLst>
              </p:cNvPr>
              <p:cNvSpPr>
                <a:spLocks/>
              </p:cNvSpPr>
              <p:nvPr/>
            </p:nvSpPr>
            <p:spPr bwMode="auto">
              <a:xfrm>
                <a:off x="1394373" y="2305692"/>
                <a:ext cx="324136" cy="327203"/>
              </a:xfrm>
              <a:custGeom>
                <a:avLst/>
                <a:gdLst>
                  <a:gd name="T0" fmla="*/ 171 w 211"/>
                  <a:gd name="T1" fmla="*/ 165 h 209"/>
                  <a:gd name="T2" fmla="*/ 149 w 211"/>
                  <a:gd name="T3" fmla="*/ 182 h 209"/>
                  <a:gd name="T4" fmla="*/ 81 w 211"/>
                  <a:gd name="T5" fmla="*/ 182 h 209"/>
                  <a:gd name="T6" fmla="*/ 72 w 211"/>
                  <a:gd name="T7" fmla="*/ 169 h 209"/>
                  <a:gd name="T8" fmla="*/ 81 w 211"/>
                  <a:gd name="T9" fmla="*/ 142 h 209"/>
                  <a:gd name="T10" fmla="*/ 189 w 211"/>
                  <a:gd name="T11" fmla="*/ 142 h 209"/>
                  <a:gd name="T12" fmla="*/ 211 w 211"/>
                  <a:gd name="T13" fmla="*/ 48 h 209"/>
                  <a:gd name="T14" fmla="*/ 40 w 211"/>
                  <a:gd name="T15" fmla="*/ 25 h 209"/>
                  <a:gd name="T16" fmla="*/ 26 w 211"/>
                  <a:gd name="T17" fmla="*/ 16 h 209"/>
                  <a:gd name="T18" fmla="*/ 27 w 211"/>
                  <a:gd name="T19" fmla="*/ 13 h 209"/>
                  <a:gd name="T20" fmla="*/ 13 w 211"/>
                  <a:gd name="T21" fmla="*/ 0 h 209"/>
                  <a:gd name="T22" fmla="*/ 0 w 211"/>
                  <a:gd name="T23" fmla="*/ 13 h 209"/>
                  <a:gd name="T24" fmla="*/ 13 w 211"/>
                  <a:gd name="T25" fmla="*/ 26 h 209"/>
                  <a:gd name="T26" fmla="*/ 16 w 211"/>
                  <a:gd name="T27" fmla="*/ 26 h 209"/>
                  <a:gd name="T28" fmla="*/ 32 w 211"/>
                  <a:gd name="T29" fmla="*/ 36 h 209"/>
                  <a:gd name="T30" fmla="*/ 59 w 211"/>
                  <a:gd name="T31" fmla="*/ 142 h 209"/>
                  <a:gd name="T32" fmla="*/ 67 w 211"/>
                  <a:gd name="T33" fmla="*/ 142 h 209"/>
                  <a:gd name="T34" fmla="*/ 60 w 211"/>
                  <a:gd name="T35" fmla="*/ 164 h 209"/>
                  <a:gd name="T36" fmla="*/ 59 w 211"/>
                  <a:gd name="T37" fmla="*/ 164 h 209"/>
                  <a:gd name="T38" fmla="*/ 36 w 211"/>
                  <a:gd name="T39" fmla="*/ 187 h 209"/>
                  <a:gd name="T40" fmla="*/ 59 w 211"/>
                  <a:gd name="T41" fmla="*/ 209 h 209"/>
                  <a:gd name="T42" fmla="*/ 79 w 211"/>
                  <a:gd name="T43" fmla="*/ 196 h 209"/>
                  <a:gd name="T44" fmla="*/ 151 w 211"/>
                  <a:gd name="T45" fmla="*/ 196 h 209"/>
                  <a:gd name="T46" fmla="*/ 171 w 211"/>
                  <a:gd name="T47" fmla="*/ 209 h 209"/>
                  <a:gd name="T48" fmla="*/ 193 w 211"/>
                  <a:gd name="T49" fmla="*/ 187 h 209"/>
                  <a:gd name="T50" fmla="*/ 171 w 211"/>
                  <a:gd name="T51" fmla="*/ 1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09">
                    <a:moveTo>
                      <a:pt x="171" y="165"/>
                    </a:moveTo>
                    <a:cubicBezTo>
                      <a:pt x="160" y="165"/>
                      <a:pt x="152" y="173"/>
                      <a:pt x="149" y="182"/>
                    </a:cubicBezTo>
                    <a:cubicBezTo>
                      <a:pt x="81" y="182"/>
                      <a:pt x="81" y="182"/>
                      <a:pt x="81" y="182"/>
                    </a:cubicBezTo>
                    <a:cubicBezTo>
                      <a:pt x="80" y="177"/>
                      <a:pt x="77" y="172"/>
                      <a:pt x="72" y="169"/>
                    </a:cubicBezTo>
                    <a:cubicBezTo>
                      <a:pt x="81" y="142"/>
                      <a:pt x="81" y="142"/>
                      <a:pt x="81" y="142"/>
                    </a:cubicBezTo>
                    <a:cubicBezTo>
                      <a:pt x="189" y="142"/>
                      <a:pt x="189" y="142"/>
                      <a:pt x="189" y="142"/>
                    </a:cubicBezTo>
                    <a:cubicBezTo>
                      <a:pt x="211" y="48"/>
                      <a:pt x="211" y="48"/>
                      <a:pt x="211" y="48"/>
                    </a:cubicBezTo>
                    <a:cubicBezTo>
                      <a:pt x="40" y="25"/>
                      <a:pt x="40" y="25"/>
                      <a:pt x="40" y="25"/>
                    </a:cubicBezTo>
                    <a:cubicBezTo>
                      <a:pt x="26" y="16"/>
                      <a:pt x="26" y="16"/>
                      <a:pt x="26" y="16"/>
                    </a:cubicBezTo>
                    <a:cubicBezTo>
                      <a:pt x="27" y="13"/>
                      <a:pt x="27" y="13"/>
                      <a:pt x="27" y="13"/>
                    </a:cubicBezTo>
                    <a:cubicBezTo>
                      <a:pt x="27" y="6"/>
                      <a:pt x="21" y="0"/>
                      <a:pt x="13" y="0"/>
                    </a:cubicBezTo>
                    <a:cubicBezTo>
                      <a:pt x="6" y="0"/>
                      <a:pt x="0" y="6"/>
                      <a:pt x="0" y="13"/>
                    </a:cubicBezTo>
                    <a:cubicBezTo>
                      <a:pt x="0" y="20"/>
                      <a:pt x="6" y="26"/>
                      <a:pt x="13" y="26"/>
                    </a:cubicBezTo>
                    <a:cubicBezTo>
                      <a:pt x="16" y="26"/>
                      <a:pt x="16" y="26"/>
                      <a:pt x="16" y="26"/>
                    </a:cubicBezTo>
                    <a:cubicBezTo>
                      <a:pt x="32" y="36"/>
                      <a:pt x="32" y="36"/>
                      <a:pt x="32" y="36"/>
                    </a:cubicBezTo>
                    <a:cubicBezTo>
                      <a:pt x="59" y="142"/>
                      <a:pt x="59" y="142"/>
                      <a:pt x="59" y="142"/>
                    </a:cubicBezTo>
                    <a:cubicBezTo>
                      <a:pt x="67" y="142"/>
                      <a:pt x="67" y="142"/>
                      <a:pt x="67" y="142"/>
                    </a:cubicBezTo>
                    <a:cubicBezTo>
                      <a:pt x="60" y="164"/>
                      <a:pt x="60" y="164"/>
                      <a:pt x="60" y="164"/>
                    </a:cubicBezTo>
                    <a:cubicBezTo>
                      <a:pt x="59" y="164"/>
                      <a:pt x="59" y="164"/>
                      <a:pt x="59" y="164"/>
                    </a:cubicBezTo>
                    <a:cubicBezTo>
                      <a:pt x="46" y="164"/>
                      <a:pt x="36" y="174"/>
                      <a:pt x="36" y="187"/>
                    </a:cubicBezTo>
                    <a:cubicBezTo>
                      <a:pt x="36" y="199"/>
                      <a:pt x="46" y="209"/>
                      <a:pt x="59" y="209"/>
                    </a:cubicBezTo>
                    <a:cubicBezTo>
                      <a:pt x="68" y="209"/>
                      <a:pt x="76" y="204"/>
                      <a:pt x="79" y="196"/>
                    </a:cubicBezTo>
                    <a:cubicBezTo>
                      <a:pt x="151" y="196"/>
                      <a:pt x="151" y="196"/>
                      <a:pt x="151" y="196"/>
                    </a:cubicBezTo>
                    <a:cubicBezTo>
                      <a:pt x="154" y="204"/>
                      <a:pt x="162" y="209"/>
                      <a:pt x="171" y="209"/>
                    </a:cubicBezTo>
                    <a:cubicBezTo>
                      <a:pt x="183" y="209"/>
                      <a:pt x="193" y="199"/>
                      <a:pt x="193" y="187"/>
                    </a:cubicBezTo>
                    <a:cubicBezTo>
                      <a:pt x="193" y="175"/>
                      <a:pt x="183" y="165"/>
                      <a:pt x="171" y="165"/>
                    </a:cubicBezTo>
                    <a:close/>
                  </a:path>
                </a:pathLst>
              </a:custGeom>
              <a:solidFill>
                <a:schemeClr val="bg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endParaRPr>
              </a:p>
            </p:txBody>
          </p:sp>
        </p:grpSp>
      </p:grpSp>
      <p:sp>
        <p:nvSpPr>
          <p:cNvPr id="192" name="Elipse 191">
            <a:extLst>
              <a:ext uri="{FF2B5EF4-FFF2-40B4-BE49-F238E27FC236}">
                <a16:creationId xmlns:a16="http://schemas.microsoft.com/office/drawing/2014/main" xmlns="" id="{4A1437D1-9248-449B-91F3-2E1BFD5732DF}"/>
              </a:ext>
            </a:extLst>
          </p:cNvPr>
          <p:cNvSpPr/>
          <p:nvPr/>
        </p:nvSpPr>
        <p:spPr>
          <a:xfrm>
            <a:off x="4853959" y="3082277"/>
            <a:ext cx="807380" cy="48086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$ 498,4</a:t>
            </a:r>
            <a:endParaRPr lang="es-AR" sz="1000" b="1" dirty="0"/>
          </a:p>
        </p:txBody>
      </p:sp>
      <p:sp>
        <p:nvSpPr>
          <p:cNvPr id="193" name="Rectángulo: esquinas redondeadas 192">
            <a:extLst>
              <a:ext uri="{FF2B5EF4-FFF2-40B4-BE49-F238E27FC236}">
                <a16:creationId xmlns:a16="http://schemas.microsoft.com/office/drawing/2014/main" xmlns="" id="{2238A3E6-1129-4853-B61C-513A90B4CE99}"/>
              </a:ext>
            </a:extLst>
          </p:cNvPr>
          <p:cNvSpPr/>
          <p:nvPr/>
        </p:nvSpPr>
        <p:spPr>
          <a:xfrm>
            <a:off x="4940231" y="3762698"/>
            <a:ext cx="656805" cy="39578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+37,3%</a:t>
            </a:r>
            <a:endParaRPr lang="es-AR" sz="1100" b="1" dirty="0">
              <a:solidFill>
                <a:schemeClr val="bg1"/>
              </a:solidFill>
            </a:endParaRPr>
          </a:p>
        </p:txBody>
      </p:sp>
      <p:sp>
        <p:nvSpPr>
          <p:cNvPr id="194" name="Rectángulo 193">
            <a:extLst>
              <a:ext uri="{FF2B5EF4-FFF2-40B4-BE49-F238E27FC236}">
                <a16:creationId xmlns:a16="http://schemas.microsoft.com/office/drawing/2014/main" xmlns="" id="{48420725-4A9B-49D6-A2A1-32A17A75A993}"/>
              </a:ext>
            </a:extLst>
          </p:cNvPr>
          <p:cNvSpPr/>
          <p:nvPr/>
        </p:nvSpPr>
        <p:spPr>
          <a:xfrm>
            <a:off x="2699792" y="1817864"/>
            <a:ext cx="3069867" cy="302048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CuadroTexto 25">
            <a:extLst>
              <a:ext uri="{FF2B5EF4-FFF2-40B4-BE49-F238E27FC236}">
                <a16:creationId xmlns:a16="http://schemas.microsoft.com/office/drawing/2014/main" xmlns="" id="{33B4CB45-7609-48C2-B44C-4128AA3209E9}"/>
              </a:ext>
            </a:extLst>
          </p:cNvPr>
          <p:cNvSpPr txBox="1"/>
          <p:nvPr/>
        </p:nvSpPr>
        <p:spPr>
          <a:xfrm>
            <a:off x="3471211" y="1506708"/>
            <a:ext cx="1659882" cy="276999"/>
          </a:xfrm>
          <a:prstGeom prst="rect">
            <a:avLst/>
          </a:prstGeom>
          <a:noFill/>
        </p:spPr>
        <p:txBody>
          <a:bodyPr wrap="square" rtlCol="0">
            <a:spAutoFit/>
          </a:bodyPr>
          <a:lstStyle/>
          <a:p>
            <a:r>
              <a:rPr lang="en-US" sz="1200" b="1" dirty="0">
                <a:solidFill>
                  <a:schemeClr val="bg1">
                    <a:lumMod val="50000"/>
                  </a:schemeClr>
                </a:solidFill>
              </a:rPr>
              <a:t>FEB2019 VS FEB2018</a:t>
            </a:r>
            <a:endParaRPr lang="es-AR" sz="1200" b="1" dirty="0">
              <a:solidFill>
                <a:schemeClr val="bg1">
                  <a:lumMod val="50000"/>
                </a:schemeClr>
              </a:solidFill>
            </a:endParaRPr>
          </a:p>
        </p:txBody>
      </p:sp>
      <p:sp>
        <p:nvSpPr>
          <p:cNvPr id="195" name="CuadroTexto 194">
            <a:extLst>
              <a:ext uri="{FF2B5EF4-FFF2-40B4-BE49-F238E27FC236}">
                <a16:creationId xmlns:a16="http://schemas.microsoft.com/office/drawing/2014/main" xmlns="" id="{E4395BAA-BA3A-48C8-8D29-8124C0D8EC4A}"/>
              </a:ext>
            </a:extLst>
          </p:cNvPr>
          <p:cNvSpPr txBox="1"/>
          <p:nvPr/>
        </p:nvSpPr>
        <p:spPr>
          <a:xfrm>
            <a:off x="6773383" y="1502874"/>
            <a:ext cx="1659882" cy="276999"/>
          </a:xfrm>
          <a:prstGeom prst="rect">
            <a:avLst/>
          </a:prstGeom>
          <a:noFill/>
        </p:spPr>
        <p:txBody>
          <a:bodyPr wrap="square" rtlCol="0">
            <a:spAutoFit/>
          </a:bodyPr>
          <a:lstStyle/>
          <a:p>
            <a:r>
              <a:rPr lang="en-US" sz="1200" b="1" dirty="0">
                <a:solidFill>
                  <a:schemeClr val="bg1">
                    <a:lumMod val="50000"/>
                  </a:schemeClr>
                </a:solidFill>
              </a:rPr>
              <a:t>FEB2019 VS FEB2018</a:t>
            </a:r>
            <a:endParaRPr lang="es-AR" sz="1200" b="1" dirty="0">
              <a:solidFill>
                <a:schemeClr val="bg1">
                  <a:lumMod val="50000"/>
                </a:schemeClr>
              </a:solidFill>
            </a:endParaRPr>
          </a:p>
        </p:txBody>
      </p:sp>
      <p:grpSp>
        <p:nvGrpSpPr>
          <p:cNvPr id="196" name="Grupo 195">
            <a:extLst>
              <a:ext uri="{FF2B5EF4-FFF2-40B4-BE49-F238E27FC236}">
                <a16:creationId xmlns:a16="http://schemas.microsoft.com/office/drawing/2014/main" xmlns="" id="{6C0FFC99-E917-47A9-8E9D-EEB4702EC1BF}"/>
              </a:ext>
            </a:extLst>
          </p:cNvPr>
          <p:cNvGrpSpPr/>
          <p:nvPr/>
        </p:nvGrpSpPr>
        <p:grpSpPr>
          <a:xfrm>
            <a:off x="6255922" y="2067587"/>
            <a:ext cx="864096" cy="995512"/>
            <a:chOff x="1943341" y="2171615"/>
            <a:chExt cx="864096" cy="995512"/>
          </a:xfrm>
        </p:grpSpPr>
        <p:grpSp>
          <p:nvGrpSpPr>
            <p:cNvPr id="197" name="Group 30">
              <a:extLst>
                <a:ext uri="{FF2B5EF4-FFF2-40B4-BE49-F238E27FC236}">
                  <a16:creationId xmlns:a16="http://schemas.microsoft.com/office/drawing/2014/main" xmlns="" id="{730568CA-720D-4739-BE6B-91E26128EF22}"/>
                </a:ext>
              </a:extLst>
            </p:cNvPr>
            <p:cNvGrpSpPr/>
            <p:nvPr/>
          </p:nvGrpSpPr>
          <p:grpSpPr>
            <a:xfrm>
              <a:off x="2077197" y="2171615"/>
              <a:ext cx="561218" cy="533847"/>
              <a:chOff x="-7118990" y="-6652807"/>
              <a:chExt cx="1196070" cy="1180716"/>
            </a:xfrm>
            <a:solidFill>
              <a:srgbClr val="FF6600"/>
            </a:solidFill>
          </p:grpSpPr>
          <p:sp>
            <p:nvSpPr>
              <p:cNvPr id="199" name="Oval 25">
                <a:extLst>
                  <a:ext uri="{FF2B5EF4-FFF2-40B4-BE49-F238E27FC236}">
                    <a16:creationId xmlns:a16="http://schemas.microsoft.com/office/drawing/2014/main" xmlns="" id="{D674CAE5-2CB0-44BE-AD19-7FA6D273165F}"/>
                  </a:ext>
                </a:extLst>
              </p:cNvPr>
              <p:cNvSpPr/>
              <p:nvPr/>
            </p:nvSpPr>
            <p:spPr>
              <a:xfrm>
                <a:off x="-7118990" y="-6652807"/>
                <a:ext cx="1196070" cy="11807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200" name="Picture 26" descr="Retail_CPG.emf">
                <a:extLst>
                  <a:ext uri="{FF2B5EF4-FFF2-40B4-BE49-F238E27FC236}">
                    <a16:creationId xmlns:a16="http://schemas.microsoft.com/office/drawing/2014/main" xmlns="" id="{CC16A897-1D75-4068-820C-0DB8F9B40F11}"/>
                  </a:ext>
                </a:extLst>
              </p:cNvPr>
              <p:cNvPicPr>
                <a:picLocks noChangeAspect="1"/>
              </p:cNvPicPr>
              <p:nvPr/>
            </p:nvPicPr>
            <p:blipFill>
              <a:blip r:embed="rId5" cstate="print"/>
              <a:stretch>
                <a:fillRect/>
              </a:stretch>
            </p:blipFill>
            <p:spPr>
              <a:xfrm>
                <a:off x="-6964900" y="-6396850"/>
                <a:ext cx="799662" cy="694942"/>
              </a:xfrm>
              <a:prstGeom prst="rect">
                <a:avLst/>
              </a:prstGeom>
              <a:grpFill/>
            </p:spPr>
          </p:pic>
        </p:grpSp>
        <p:sp>
          <p:nvSpPr>
            <p:cNvPr id="198" name="CuadroTexto 197">
              <a:extLst>
                <a:ext uri="{FF2B5EF4-FFF2-40B4-BE49-F238E27FC236}">
                  <a16:creationId xmlns:a16="http://schemas.microsoft.com/office/drawing/2014/main" xmlns="" id="{B04FDF89-EB57-487B-9B19-0A7C7E0F391B}"/>
                </a:ext>
              </a:extLst>
            </p:cNvPr>
            <p:cNvSpPr txBox="1"/>
            <p:nvPr/>
          </p:nvSpPr>
          <p:spPr>
            <a:xfrm>
              <a:off x="1943341" y="2705462"/>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CADENAS</a:t>
              </a:r>
              <a:endParaRPr lang="es-AR" sz="1200" b="1" dirty="0">
                <a:solidFill>
                  <a:schemeClr val="bg1"/>
                </a:solidFill>
              </a:endParaRPr>
            </a:p>
          </p:txBody>
        </p:sp>
      </p:grpSp>
      <p:sp>
        <p:nvSpPr>
          <p:cNvPr id="201" name="Elipse 200">
            <a:extLst>
              <a:ext uri="{FF2B5EF4-FFF2-40B4-BE49-F238E27FC236}">
                <a16:creationId xmlns:a16="http://schemas.microsoft.com/office/drawing/2014/main" xmlns="" id="{9FA4C9FA-16A8-4F86-901A-AB688EF8F328}"/>
              </a:ext>
            </a:extLst>
          </p:cNvPr>
          <p:cNvSpPr/>
          <p:nvPr/>
        </p:nvSpPr>
        <p:spPr>
          <a:xfrm>
            <a:off x="6278596" y="3104901"/>
            <a:ext cx="807380" cy="480867"/>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16,3</a:t>
            </a:r>
            <a:endParaRPr lang="es-AR" sz="1200" b="1" dirty="0"/>
          </a:p>
        </p:txBody>
      </p:sp>
      <p:sp>
        <p:nvSpPr>
          <p:cNvPr id="202" name="Rectángulo: esquinas redondeadas 201">
            <a:extLst>
              <a:ext uri="{FF2B5EF4-FFF2-40B4-BE49-F238E27FC236}">
                <a16:creationId xmlns:a16="http://schemas.microsoft.com/office/drawing/2014/main" xmlns="" id="{E5D5D849-62D7-4CA6-8298-FD45377D07CD}"/>
              </a:ext>
            </a:extLst>
          </p:cNvPr>
          <p:cNvSpPr/>
          <p:nvPr/>
        </p:nvSpPr>
        <p:spPr>
          <a:xfrm>
            <a:off x="6353883" y="3783940"/>
            <a:ext cx="656805" cy="395787"/>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rPr>
              <a:t>+1,4%</a:t>
            </a:r>
            <a:endParaRPr lang="es-AR" sz="1200" b="1" dirty="0">
              <a:solidFill>
                <a:schemeClr val="bg1"/>
              </a:solidFill>
            </a:endParaRPr>
          </a:p>
        </p:txBody>
      </p:sp>
      <p:sp>
        <p:nvSpPr>
          <p:cNvPr id="203" name="CuadroTexto 202">
            <a:extLst>
              <a:ext uri="{FF2B5EF4-FFF2-40B4-BE49-F238E27FC236}">
                <a16:creationId xmlns:a16="http://schemas.microsoft.com/office/drawing/2014/main" xmlns="" id="{367AA582-8F5A-4598-A607-83EF636065C5}"/>
              </a:ext>
            </a:extLst>
          </p:cNvPr>
          <p:cNvSpPr txBox="1"/>
          <p:nvPr/>
        </p:nvSpPr>
        <p:spPr>
          <a:xfrm>
            <a:off x="7153989" y="2614631"/>
            <a:ext cx="864096" cy="461665"/>
          </a:xfrm>
          <a:prstGeom prst="rect">
            <a:avLst/>
          </a:prstGeom>
          <a:noFill/>
        </p:spPr>
        <p:txBody>
          <a:bodyPr wrap="square" rtlCol="0">
            <a:spAutoFit/>
          </a:bodyPr>
          <a:lstStyle/>
          <a:p>
            <a:pPr algn="ctr"/>
            <a:r>
              <a:rPr lang="en-US" sz="1200" b="1" dirty="0">
                <a:solidFill>
                  <a:schemeClr val="bg1"/>
                </a:solidFill>
              </a:rPr>
              <a:t>SELF</a:t>
            </a:r>
          </a:p>
          <a:p>
            <a:pPr algn="ctr"/>
            <a:r>
              <a:rPr lang="en-US" sz="1200" b="1" dirty="0">
                <a:solidFill>
                  <a:schemeClr val="bg1"/>
                </a:solidFill>
              </a:rPr>
              <a:t>INDP</a:t>
            </a:r>
            <a:endParaRPr lang="es-AR" sz="1200" b="1" dirty="0">
              <a:solidFill>
                <a:schemeClr val="bg1"/>
              </a:solidFill>
            </a:endParaRPr>
          </a:p>
        </p:txBody>
      </p:sp>
      <p:grpSp>
        <p:nvGrpSpPr>
          <p:cNvPr id="204" name="Grupo 203">
            <a:extLst>
              <a:ext uri="{FF2B5EF4-FFF2-40B4-BE49-F238E27FC236}">
                <a16:creationId xmlns:a16="http://schemas.microsoft.com/office/drawing/2014/main" xmlns="" id="{47A3A5AD-A0E7-48B7-9B27-F15BFD184AF8}"/>
              </a:ext>
            </a:extLst>
          </p:cNvPr>
          <p:cNvGrpSpPr/>
          <p:nvPr/>
        </p:nvGrpSpPr>
        <p:grpSpPr>
          <a:xfrm>
            <a:off x="7317763" y="2084508"/>
            <a:ext cx="561218" cy="539723"/>
            <a:chOff x="3979338" y="2137231"/>
            <a:chExt cx="561218" cy="539723"/>
          </a:xfrm>
        </p:grpSpPr>
        <p:sp>
          <p:nvSpPr>
            <p:cNvPr id="205" name="Oval 20">
              <a:extLst>
                <a:ext uri="{FF2B5EF4-FFF2-40B4-BE49-F238E27FC236}">
                  <a16:creationId xmlns:a16="http://schemas.microsoft.com/office/drawing/2014/main" xmlns="" id="{24CEF614-98AE-482D-B3AA-18D5EE140931}"/>
                </a:ext>
              </a:extLst>
            </p:cNvPr>
            <p:cNvSpPr/>
            <p:nvPr/>
          </p:nvSpPr>
          <p:spPr>
            <a:xfrm>
              <a:off x="3979338" y="2137231"/>
              <a:ext cx="561218" cy="539723"/>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pic>
          <p:nvPicPr>
            <p:cNvPr id="206" name="Picture 21" descr="Shopper.emf">
              <a:extLst>
                <a:ext uri="{FF2B5EF4-FFF2-40B4-BE49-F238E27FC236}">
                  <a16:creationId xmlns:a16="http://schemas.microsoft.com/office/drawing/2014/main" xmlns="" id="{E14A1389-668F-4121-80B3-2B40876D72A4}"/>
                </a:ext>
              </a:extLst>
            </p:cNvPr>
            <p:cNvPicPr>
              <a:picLocks noChangeAspect="1"/>
            </p:cNvPicPr>
            <p:nvPr/>
          </p:nvPicPr>
          <p:blipFill>
            <a:blip r:embed="rId6" cstate="print"/>
            <a:stretch>
              <a:fillRect/>
            </a:stretch>
          </p:blipFill>
          <p:spPr>
            <a:xfrm>
              <a:off x="4136323" y="2192030"/>
              <a:ext cx="279620" cy="392763"/>
            </a:xfrm>
            <a:prstGeom prst="rect">
              <a:avLst/>
            </a:prstGeom>
            <a:solidFill>
              <a:srgbClr val="00B0F0"/>
            </a:solidFill>
          </p:spPr>
        </p:pic>
      </p:grpSp>
      <p:sp>
        <p:nvSpPr>
          <p:cNvPr id="207" name="Elipse 206">
            <a:extLst>
              <a:ext uri="{FF2B5EF4-FFF2-40B4-BE49-F238E27FC236}">
                <a16:creationId xmlns:a16="http://schemas.microsoft.com/office/drawing/2014/main" xmlns="" id="{61169F77-9433-4189-B9B8-3852672DBB5E}"/>
              </a:ext>
            </a:extLst>
          </p:cNvPr>
          <p:cNvSpPr/>
          <p:nvPr/>
        </p:nvSpPr>
        <p:spPr>
          <a:xfrm>
            <a:off x="7171362" y="3102770"/>
            <a:ext cx="807380" cy="48086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4,8</a:t>
            </a:r>
            <a:endParaRPr lang="es-AR" sz="1200" b="1" dirty="0"/>
          </a:p>
        </p:txBody>
      </p:sp>
      <p:sp>
        <p:nvSpPr>
          <p:cNvPr id="208" name="Rectángulo: esquinas redondeadas 207">
            <a:extLst>
              <a:ext uri="{FF2B5EF4-FFF2-40B4-BE49-F238E27FC236}">
                <a16:creationId xmlns:a16="http://schemas.microsoft.com/office/drawing/2014/main" xmlns="" id="{C0300F9D-0998-446D-93AC-87CB71A69BA1}"/>
              </a:ext>
            </a:extLst>
          </p:cNvPr>
          <p:cNvSpPr/>
          <p:nvPr/>
        </p:nvSpPr>
        <p:spPr>
          <a:xfrm>
            <a:off x="7257634" y="3783191"/>
            <a:ext cx="656805" cy="395787"/>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rPr>
              <a:t>-3,8%</a:t>
            </a:r>
            <a:endParaRPr lang="es-AR" sz="1200" b="1" dirty="0">
              <a:solidFill>
                <a:schemeClr val="bg1"/>
              </a:solidFill>
            </a:endParaRPr>
          </a:p>
        </p:txBody>
      </p:sp>
      <p:grpSp>
        <p:nvGrpSpPr>
          <p:cNvPr id="209" name="Grupo 208">
            <a:extLst>
              <a:ext uri="{FF2B5EF4-FFF2-40B4-BE49-F238E27FC236}">
                <a16:creationId xmlns:a16="http://schemas.microsoft.com/office/drawing/2014/main" xmlns="" id="{AF077F6C-6449-46CD-A6CA-8C4F64A6EE34}"/>
              </a:ext>
            </a:extLst>
          </p:cNvPr>
          <p:cNvGrpSpPr/>
          <p:nvPr/>
        </p:nvGrpSpPr>
        <p:grpSpPr>
          <a:xfrm>
            <a:off x="8052056" y="2084508"/>
            <a:ext cx="933021" cy="1002268"/>
            <a:chOff x="4692717" y="2110350"/>
            <a:chExt cx="933021" cy="1002268"/>
          </a:xfrm>
        </p:grpSpPr>
        <p:sp>
          <p:nvSpPr>
            <p:cNvPr id="210" name="CuadroTexto 209">
              <a:extLst>
                <a:ext uri="{FF2B5EF4-FFF2-40B4-BE49-F238E27FC236}">
                  <a16:creationId xmlns:a16="http://schemas.microsoft.com/office/drawing/2014/main" xmlns="" id="{07B6E4B4-8575-4F64-971F-4388EDC5F401}"/>
                </a:ext>
              </a:extLst>
            </p:cNvPr>
            <p:cNvSpPr txBox="1"/>
            <p:nvPr/>
          </p:nvSpPr>
          <p:spPr>
            <a:xfrm>
              <a:off x="4692717" y="2650953"/>
              <a:ext cx="933021" cy="461665"/>
            </a:xfrm>
            <a:prstGeom prst="rect">
              <a:avLst/>
            </a:prstGeom>
            <a:noFill/>
          </p:spPr>
          <p:txBody>
            <a:bodyPr wrap="square" rtlCol="0">
              <a:spAutoFit/>
            </a:bodyPr>
            <a:lstStyle/>
            <a:p>
              <a:pPr algn="ctr"/>
              <a:r>
                <a:rPr lang="en-US" sz="1200" b="1" dirty="0">
                  <a:solidFill>
                    <a:schemeClr val="bg1"/>
                  </a:solidFill>
                </a:rPr>
                <a:t>SELF SERVICE</a:t>
              </a:r>
              <a:endParaRPr lang="es-AR" sz="1200" b="1" dirty="0">
                <a:solidFill>
                  <a:schemeClr val="bg1"/>
                </a:solidFill>
              </a:endParaRPr>
            </a:p>
          </p:txBody>
        </p:sp>
        <p:grpSp>
          <p:nvGrpSpPr>
            <p:cNvPr id="211" name="Grupo 210">
              <a:extLst>
                <a:ext uri="{FF2B5EF4-FFF2-40B4-BE49-F238E27FC236}">
                  <a16:creationId xmlns:a16="http://schemas.microsoft.com/office/drawing/2014/main" xmlns="" id="{458AEF80-5BE4-4DE2-B9AF-7668B38C87B8}"/>
                </a:ext>
              </a:extLst>
            </p:cNvPr>
            <p:cNvGrpSpPr/>
            <p:nvPr/>
          </p:nvGrpSpPr>
          <p:grpSpPr>
            <a:xfrm>
              <a:off x="4815858" y="2110350"/>
              <a:ext cx="561219" cy="539723"/>
              <a:chOff x="1268141" y="2172642"/>
              <a:chExt cx="561219" cy="539723"/>
            </a:xfrm>
          </p:grpSpPr>
          <p:sp>
            <p:nvSpPr>
              <p:cNvPr id="212" name="1 Elipse">
                <a:extLst>
                  <a:ext uri="{FF2B5EF4-FFF2-40B4-BE49-F238E27FC236}">
                    <a16:creationId xmlns:a16="http://schemas.microsoft.com/office/drawing/2014/main" xmlns="" id="{03AEE49E-EEF3-4908-BEF4-678C202E9F1F}"/>
                  </a:ext>
                </a:extLst>
              </p:cNvPr>
              <p:cNvSpPr/>
              <p:nvPr/>
            </p:nvSpPr>
            <p:spPr>
              <a:xfrm>
                <a:off x="1268141" y="2172642"/>
                <a:ext cx="561219" cy="539723"/>
              </a:xfrm>
              <a:prstGeom prst="ellipse">
                <a:avLst/>
              </a:prstGeom>
              <a:solidFill>
                <a:srgbClr val="00B050"/>
              </a:solidFill>
              <a:ln w="9525"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FFFFFF"/>
                  </a:solidFill>
                  <a:effectLst/>
                  <a:uLnTx/>
                  <a:uFillTx/>
                  <a:latin typeface="Arial"/>
                  <a:ea typeface="+mn-ea"/>
                  <a:cs typeface="+mn-cs"/>
                </a:endParaRPr>
              </a:p>
            </p:txBody>
          </p:sp>
          <p:sp>
            <p:nvSpPr>
              <p:cNvPr id="213" name="Freeform 6">
                <a:extLst>
                  <a:ext uri="{FF2B5EF4-FFF2-40B4-BE49-F238E27FC236}">
                    <a16:creationId xmlns:a16="http://schemas.microsoft.com/office/drawing/2014/main" xmlns="" id="{D1A326A1-E20D-474A-87ED-69D6D7440EC1}"/>
                  </a:ext>
                </a:extLst>
              </p:cNvPr>
              <p:cNvSpPr>
                <a:spLocks/>
              </p:cNvSpPr>
              <p:nvPr/>
            </p:nvSpPr>
            <p:spPr bwMode="auto">
              <a:xfrm>
                <a:off x="1394373" y="2305692"/>
                <a:ext cx="324136" cy="327203"/>
              </a:xfrm>
              <a:custGeom>
                <a:avLst/>
                <a:gdLst>
                  <a:gd name="T0" fmla="*/ 171 w 211"/>
                  <a:gd name="T1" fmla="*/ 165 h 209"/>
                  <a:gd name="T2" fmla="*/ 149 w 211"/>
                  <a:gd name="T3" fmla="*/ 182 h 209"/>
                  <a:gd name="T4" fmla="*/ 81 w 211"/>
                  <a:gd name="T5" fmla="*/ 182 h 209"/>
                  <a:gd name="T6" fmla="*/ 72 w 211"/>
                  <a:gd name="T7" fmla="*/ 169 h 209"/>
                  <a:gd name="T8" fmla="*/ 81 w 211"/>
                  <a:gd name="T9" fmla="*/ 142 h 209"/>
                  <a:gd name="T10" fmla="*/ 189 w 211"/>
                  <a:gd name="T11" fmla="*/ 142 h 209"/>
                  <a:gd name="T12" fmla="*/ 211 w 211"/>
                  <a:gd name="T13" fmla="*/ 48 h 209"/>
                  <a:gd name="T14" fmla="*/ 40 w 211"/>
                  <a:gd name="T15" fmla="*/ 25 h 209"/>
                  <a:gd name="T16" fmla="*/ 26 w 211"/>
                  <a:gd name="T17" fmla="*/ 16 h 209"/>
                  <a:gd name="T18" fmla="*/ 27 w 211"/>
                  <a:gd name="T19" fmla="*/ 13 h 209"/>
                  <a:gd name="T20" fmla="*/ 13 w 211"/>
                  <a:gd name="T21" fmla="*/ 0 h 209"/>
                  <a:gd name="T22" fmla="*/ 0 w 211"/>
                  <a:gd name="T23" fmla="*/ 13 h 209"/>
                  <a:gd name="T24" fmla="*/ 13 w 211"/>
                  <a:gd name="T25" fmla="*/ 26 h 209"/>
                  <a:gd name="T26" fmla="*/ 16 w 211"/>
                  <a:gd name="T27" fmla="*/ 26 h 209"/>
                  <a:gd name="T28" fmla="*/ 32 w 211"/>
                  <a:gd name="T29" fmla="*/ 36 h 209"/>
                  <a:gd name="T30" fmla="*/ 59 w 211"/>
                  <a:gd name="T31" fmla="*/ 142 h 209"/>
                  <a:gd name="T32" fmla="*/ 67 w 211"/>
                  <a:gd name="T33" fmla="*/ 142 h 209"/>
                  <a:gd name="T34" fmla="*/ 60 w 211"/>
                  <a:gd name="T35" fmla="*/ 164 h 209"/>
                  <a:gd name="T36" fmla="*/ 59 w 211"/>
                  <a:gd name="T37" fmla="*/ 164 h 209"/>
                  <a:gd name="T38" fmla="*/ 36 w 211"/>
                  <a:gd name="T39" fmla="*/ 187 h 209"/>
                  <a:gd name="T40" fmla="*/ 59 w 211"/>
                  <a:gd name="T41" fmla="*/ 209 h 209"/>
                  <a:gd name="T42" fmla="*/ 79 w 211"/>
                  <a:gd name="T43" fmla="*/ 196 h 209"/>
                  <a:gd name="T44" fmla="*/ 151 w 211"/>
                  <a:gd name="T45" fmla="*/ 196 h 209"/>
                  <a:gd name="T46" fmla="*/ 171 w 211"/>
                  <a:gd name="T47" fmla="*/ 209 h 209"/>
                  <a:gd name="T48" fmla="*/ 193 w 211"/>
                  <a:gd name="T49" fmla="*/ 187 h 209"/>
                  <a:gd name="T50" fmla="*/ 171 w 211"/>
                  <a:gd name="T51" fmla="*/ 16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209">
                    <a:moveTo>
                      <a:pt x="171" y="165"/>
                    </a:moveTo>
                    <a:cubicBezTo>
                      <a:pt x="160" y="165"/>
                      <a:pt x="152" y="173"/>
                      <a:pt x="149" y="182"/>
                    </a:cubicBezTo>
                    <a:cubicBezTo>
                      <a:pt x="81" y="182"/>
                      <a:pt x="81" y="182"/>
                      <a:pt x="81" y="182"/>
                    </a:cubicBezTo>
                    <a:cubicBezTo>
                      <a:pt x="80" y="177"/>
                      <a:pt x="77" y="172"/>
                      <a:pt x="72" y="169"/>
                    </a:cubicBezTo>
                    <a:cubicBezTo>
                      <a:pt x="81" y="142"/>
                      <a:pt x="81" y="142"/>
                      <a:pt x="81" y="142"/>
                    </a:cubicBezTo>
                    <a:cubicBezTo>
                      <a:pt x="189" y="142"/>
                      <a:pt x="189" y="142"/>
                      <a:pt x="189" y="142"/>
                    </a:cubicBezTo>
                    <a:cubicBezTo>
                      <a:pt x="211" y="48"/>
                      <a:pt x="211" y="48"/>
                      <a:pt x="211" y="48"/>
                    </a:cubicBezTo>
                    <a:cubicBezTo>
                      <a:pt x="40" y="25"/>
                      <a:pt x="40" y="25"/>
                      <a:pt x="40" y="25"/>
                    </a:cubicBezTo>
                    <a:cubicBezTo>
                      <a:pt x="26" y="16"/>
                      <a:pt x="26" y="16"/>
                      <a:pt x="26" y="16"/>
                    </a:cubicBezTo>
                    <a:cubicBezTo>
                      <a:pt x="27" y="13"/>
                      <a:pt x="27" y="13"/>
                      <a:pt x="27" y="13"/>
                    </a:cubicBezTo>
                    <a:cubicBezTo>
                      <a:pt x="27" y="6"/>
                      <a:pt x="21" y="0"/>
                      <a:pt x="13" y="0"/>
                    </a:cubicBezTo>
                    <a:cubicBezTo>
                      <a:pt x="6" y="0"/>
                      <a:pt x="0" y="6"/>
                      <a:pt x="0" y="13"/>
                    </a:cubicBezTo>
                    <a:cubicBezTo>
                      <a:pt x="0" y="20"/>
                      <a:pt x="6" y="26"/>
                      <a:pt x="13" y="26"/>
                    </a:cubicBezTo>
                    <a:cubicBezTo>
                      <a:pt x="16" y="26"/>
                      <a:pt x="16" y="26"/>
                      <a:pt x="16" y="26"/>
                    </a:cubicBezTo>
                    <a:cubicBezTo>
                      <a:pt x="32" y="36"/>
                      <a:pt x="32" y="36"/>
                      <a:pt x="32" y="36"/>
                    </a:cubicBezTo>
                    <a:cubicBezTo>
                      <a:pt x="59" y="142"/>
                      <a:pt x="59" y="142"/>
                      <a:pt x="59" y="142"/>
                    </a:cubicBezTo>
                    <a:cubicBezTo>
                      <a:pt x="67" y="142"/>
                      <a:pt x="67" y="142"/>
                      <a:pt x="67" y="142"/>
                    </a:cubicBezTo>
                    <a:cubicBezTo>
                      <a:pt x="60" y="164"/>
                      <a:pt x="60" y="164"/>
                      <a:pt x="60" y="164"/>
                    </a:cubicBezTo>
                    <a:cubicBezTo>
                      <a:pt x="59" y="164"/>
                      <a:pt x="59" y="164"/>
                      <a:pt x="59" y="164"/>
                    </a:cubicBezTo>
                    <a:cubicBezTo>
                      <a:pt x="46" y="164"/>
                      <a:pt x="36" y="174"/>
                      <a:pt x="36" y="187"/>
                    </a:cubicBezTo>
                    <a:cubicBezTo>
                      <a:pt x="36" y="199"/>
                      <a:pt x="46" y="209"/>
                      <a:pt x="59" y="209"/>
                    </a:cubicBezTo>
                    <a:cubicBezTo>
                      <a:pt x="68" y="209"/>
                      <a:pt x="76" y="204"/>
                      <a:pt x="79" y="196"/>
                    </a:cubicBezTo>
                    <a:cubicBezTo>
                      <a:pt x="151" y="196"/>
                      <a:pt x="151" y="196"/>
                      <a:pt x="151" y="196"/>
                    </a:cubicBezTo>
                    <a:cubicBezTo>
                      <a:pt x="154" y="204"/>
                      <a:pt x="162" y="209"/>
                      <a:pt x="171" y="209"/>
                    </a:cubicBezTo>
                    <a:cubicBezTo>
                      <a:pt x="183" y="209"/>
                      <a:pt x="193" y="199"/>
                      <a:pt x="193" y="187"/>
                    </a:cubicBezTo>
                    <a:cubicBezTo>
                      <a:pt x="193" y="175"/>
                      <a:pt x="183" y="165"/>
                      <a:pt x="171" y="165"/>
                    </a:cubicBezTo>
                    <a:close/>
                  </a:path>
                </a:pathLst>
              </a:custGeom>
              <a:solidFill>
                <a:schemeClr val="bg1"/>
              </a:solidFill>
              <a:ln>
                <a:solidFill>
                  <a:schemeClr val="bg1">
                    <a:lumMod val="65000"/>
                  </a:schemeClr>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rgbClr val="000000"/>
                  </a:solidFill>
                  <a:effectLst/>
                  <a:uLnTx/>
                  <a:uFillTx/>
                </a:endParaRPr>
              </a:p>
            </p:txBody>
          </p:sp>
        </p:grpSp>
      </p:grpSp>
      <p:sp>
        <p:nvSpPr>
          <p:cNvPr id="214" name="Elipse 213">
            <a:extLst>
              <a:ext uri="{FF2B5EF4-FFF2-40B4-BE49-F238E27FC236}">
                <a16:creationId xmlns:a16="http://schemas.microsoft.com/office/drawing/2014/main" xmlns="" id="{1C2D71A4-2043-4B32-A2BE-1A53ACCD4EF1}"/>
              </a:ext>
            </a:extLst>
          </p:cNvPr>
          <p:cNvSpPr/>
          <p:nvPr/>
        </p:nvSpPr>
        <p:spPr>
          <a:xfrm>
            <a:off x="8122157" y="3097855"/>
            <a:ext cx="807380" cy="48086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10,6</a:t>
            </a:r>
            <a:endParaRPr lang="es-AR" sz="1200" b="1" dirty="0"/>
          </a:p>
        </p:txBody>
      </p:sp>
      <p:sp>
        <p:nvSpPr>
          <p:cNvPr id="215" name="Rectángulo: esquinas redondeadas 214">
            <a:extLst>
              <a:ext uri="{FF2B5EF4-FFF2-40B4-BE49-F238E27FC236}">
                <a16:creationId xmlns:a16="http://schemas.microsoft.com/office/drawing/2014/main" xmlns="" id="{19EE034A-433E-43DE-9DA7-5713B1B15CB8}"/>
              </a:ext>
            </a:extLst>
          </p:cNvPr>
          <p:cNvSpPr/>
          <p:nvPr/>
        </p:nvSpPr>
        <p:spPr>
          <a:xfrm>
            <a:off x="8208429" y="3778276"/>
            <a:ext cx="656805" cy="395787"/>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rPr>
              <a:t>+0,2%</a:t>
            </a:r>
            <a:endParaRPr lang="es-AR" sz="1200" b="1" dirty="0">
              <a:solidFill>
                <a:schemeClr val="bg1"/>
              </a:solidFill>
            </a:endParaRPr>
          </a:p>
        </p:txBody>
      </p:sp>
      <p:sp>
        <p:nvSpPr>
          <p:cNvPr id="216" name="Rectángulo 215">
            <a:extLst>
              <a:ext uri="{FF2B5EF4-FFF2-40B4-BE49-F238E27FC236}">
                <a16:creationId xmlns:a16="http://schemas.microsoft.com/office/drawing/2014/main" xmlns="" id="{F94AB80A-D029-4D58-9E70-C425C945367E}"/>
              </a:ext>
            </a:extLst>
          </p:cNvPr>
          <p:cNvSpPr/>
          <p:nvPr/>
        </p:nvSpPr>
        <p:spPr>
          <a:xfrm>
            <a:off x="5967990" y="1833442"/>
            <a:ext cx="3069867" cy="302048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ángulo 69">
            <a:extLst>
              <a:ext uri="{FF2B5EF4-FFF2-40B4-BE49-F238E27FC236}">
                <a16:creationId xmlns:a16="http://schemas.microsoft.com/office/drawing/2014/main" xmlns="" id="{10DE9746-A6B0-4D76-87FC-1528C4EF39E8}"/>
              </a:ext>
            </a:extLst>
          </p:cNvPr>
          <p:cNvSpPr/>
          <p:nvPr/>
        </p:nvSpPr>
        <p:spPr>
          <a:xfrm>
            <a:off x="57039" y="1839036"/>
            <a:ext cx="2483080" cy="302048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Elipse 71">
            <a:extLst>
              <a:ext uri="{FF2B5EF4-FFF2-40B4-BE49-F238E27FC236}">
                <a16:creationId xmlns:a16="http://schemas.microsoft.com/office/drawing/2014/main" xmlns="" id="{BEC240C3-5865-48BC-8557-2BA63B6CCAE6}"/>
              </a:ext>
            </a:extLst>
          </p:cNvPr>
          <p:cNvSpPr/>
          <p:nvPr/>
        </p:nvSpPr>
        <p:spPr>
          <a:xfrm>
            <a:off x="126931" y="5120508"/>
            <a:ext cx="730240" cy="369332"/>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+0,7%</a:t>
            </a:r>
            <a:endParaRPr lang="es-AR" sz="900" b="1" dirty="0"/>
          </a:p>
        </p:txBody>
      </p:sp>
      <p:sp>
        <p:nvSpPr>
          <p:cNvPr id="73" name="Elipse 72">
            <a:extLst>
              <a:ext uri="{FF2B5EF4-FFF2-40B4-BE49-F238E27FC236}">
                <a16:creationId xmlns:a16="http://schemas.microsoft.com/office/drawing/2014/main" xmlns="" id="{F6CC0C74-14F2-478B-88BA-9B7C976C3656}"/>
              </a:ext>
            </a:extLst>
          </p:cNvPr>
          <p:cNvSpPr/>
          <p:nvPr/>
        </p:nvSpPr>
        <p:spPr>
          <a:xfrm>
            <a:off x="955800" y="5121487"/>
            <a:ext cx="638563" cy="38679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-4,8%</a:t>
            </a:r>
            <a:endParaRPr lang="es-AR" sz="900" b="1" dirty="0"/>
          </a:p>
        </p:txBody>
      </p:sp>
      <p:sp>
        <p:nvSpPr>
          <p:cNvPr id="75" name="Elipse 74">
            <a:extLst>
              <a:ext uri="{FF2B5EF4-FFF2-40B4-BE49-F238E27FC236}">
                <a16:creationId xmlns:a16="http://schemas.microsoft.com/office/drawing/2014/main" xmlns="" id="{B608860F-84AA-46EA-B891-FF73F6B7D840}"/>
              </a:ext>
            </a:extLst>
          </p:cNvPr>
          <p:cNvSpPr/>
          <p:nvPr/>
        </p:nvSpPr>
        <p:spPr>
          <a:xfrm>
            <a:off x="1788576" y="5118563"/>
            <a:ext cx="638563" cy="38679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-1,9%</a:t>
            </a:r>
            <a:endParaRPr lang="es-AR" sz="900" b="1" dirty="0"/>
          </a:p>
        </p:txBody>
      </p:sp>
      <p:sp>
        <p:nvSpPr>
          <p:cNvPr id="6" name="CuadroTexto 5">
            <a:extLst>
              <a:ext uri="{FF2B5EF4-FFF2-40B4-BE49-F238E27FC236}">
                <a16:creationId xmlns:a16="http://schemas.microsoft.com/office/drawing/2014/main" xmlns="" id="{E8416DED-0A24-40F5-8A52-2ECE9B8BF7A9}"/>
              </a:ext>
            </a:extLst>
          </p:cNvPr>
          <p:cNvSpPr txBox="1"/>
          <p:nvPr/>
        </p:nvSpPr>
        <p:spPr>
          <a:xfrm>
            <a:off x="13678" y="4838346"/>
            <a:ext cx="576064" cy="369332"/>
          </a:xfrm>
          <a:prstGeom prst="rect">
            <a:avLst/>
          </a:prstGeom>
          <a:noFill/>
        </p:spPr>
        <p:txBody>
          <a:bodyPr wrap="square" rtlCol="0">
            <a:spAutoFit/>
          </a:bodyPr>
          <a:lstStyle/>
          <a:p>
            <a:r>
              <a:rPr lang="es-AR" b="1" dirty="0">
                <a:solidFill>
                  <a:schemeClr val="bg1"/>
                </a:solidFill>
              </a:rPr>
              <a:t>YTD</a:t>
            </a:r>
          </a:p>
        </p:txBody>
      </p:sp>
    </p:spTree>
    <p:extLst>
      <p:ext uri="{BB962C8B-B14F-4D97-AF65-F5344CB8AC3E}">
        <p14:creationId xmlns:p14="http://schemas.microsoft.com/office/powerpoint/2010/main" val="287813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26740" y="0"/>
            <a:ext cx="9143472" cy="6858000"/>
          </a:xfrm>
          <a:prstGeom prst="rect">
            <a:avLst/>
          </a:prstGeom>
          <a:noFill/>
        </p:spPr>
      </p:pic>
      <p:sp>
        <p:nvSpPr>
          <p:cNvPr id="3" name="1 Título"/>
          <p:cNvSpPr txBox="1">
            <a:spLocks/>
          </p:cNvSpPr>
          <p:nvPr/>
        </p:nvSpPr>
        <p:spPr>
          <a:xfrm>
            <a:off x="2267744" y="2710311"/>
            <a:ext cx="6815512" cy="574675"/>
          </a:xfrm>
          <a:prstGeom prst="rect">
            <a:avLst/>
          </a:prstGeom>
        </p:spPr>
        <p:txBody>
          <a:bodyPr vert="horz" lIns="91440" tIns="45720" rIns="91440" bIns="45720" rtlCol="0" anchor="t">
            <a:noAutofit/>
          </a:bodyPr>
          <a:lstStyle/>
          <a:p>
            <a:pPr lvl="0">
              <a:spcBef>
                <a:spcPct val="0"/>
              </a:spcBef>
              <a:defRPr/>
            </a:pPr>
            <a:r>
              <a:rPr lang="es-AR" sz="3200" b="1" dirty="0">
                <a:solidFill>
                  <a:schemeClr val="bg1"/>
                </a:solidFill>
              </a:rPr>
              <a:t>Algunos indicadores Macroeconómicos</a:t>
            </a:r>
          </a:p>
        </p:txBody>
      </p:sp>
      <p:sp>
        <p:nvSpPr>
          <p:cNvPr id="4" name="1 Título"/>
          <p:cNvSpPr txBox="1">
            <a:spLocks/>
          </p:cNvSpPr>
          <p:nvPr/>
        </p:nvSpPr>
        <p:spPr>
          <a:xfrm>
            <a:off x="1979712" y="4871334"/>
            <a:ext cx="6429420" cy="1293970"/>
          </a:xfrm>
          <a:prstGeom prst="rect">
            <a:avLst/>
          </a:prstGeom>
        </p:spPr>
        <p:txBody>
          <a:bodyPr vert="horz" lIns="91440" tIns="45720" rIns="91440" bIns="45720" rtlCol="0" anchor="t">
            <a:noAutofit/>
          </a:bodyPr>
          <a:lstStyle/>
          <a:p>
            <a:pPr>
              <a:spcBef>
                <a:spcPct val="0"/>
              </a:spcBef>
              <a:defRPr/>
            </a:pPr>
            <a:r>
              <a:rPr lang="es-AR" sz="2600" dirty="0">
                <a:solidFill>
                  <a:schemeClr val="bg1"/>
                </a:solidFill>
                <a:latin typeface="+mj-lt"/>
                <a:ea typeface="+mj-ea"/>
                <a:cs typeface="Arial" pitchFamily="34" charset="0"/>
              </a:rPr>
              <a:t>Febrero 2018</a:t>
            </a:r>
            <a:endParaRPr lang="es-ES" sz="2600" b="1" dirty="0">
              <a:solidFill>
                <a:schemeClr val="bg1"/>
              </a:solidFill>
              <a:latin typeface="+mj-lt"/>
              <a:ea typeface="+mj-ea"/>
              <a:cs typeface="Arial" pitchFamily="34" charset="0"/>
            </a:endParaRPr>
          </a:p>
        </p:txBody>
      </p:sp>
      <p:cxnSp>
        <p:nvCxnSpPr>
          <p:cNvPr id="5" name="4 Conector recto"/>
          <p:cNvCxnSpPr/>
          <p:nvPr/>
        </p:nvCxnSpPr>
        <p:spPr>
          <a:xfrm>
            <a:off x="2357422" y="3284986"/>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05572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magenes de macroeconomia en hd">
            <a:extLst>
              <a:ext uri="{FF2B5EF4-FFF2-40B4-BE49-F238E27FC236}">
                <a16:creationId xmlns:a16="http://schemas.microsoft.com/office/drawing/2014/main" xmlns="" id="{AB1F9873-2BEF-4B46-BDBD-96F297744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552"/>
            <a:ext cx="9144000" cy="5737776"/>
          </a:xfrm>
          <a:prstGeom prst="rect">
            <a:avLst/>
          </a:prstGeom>
          <a:noFill/>
          <a:extLst>
            <a:ext uri="{909E8E84-426E-40DD-AFC4-6F175D3DCCD1}">
              <a14:hiddenFill xmlns:a14="http://schemas.microsoft.com/office/drawing/2010/main">
                <a:solidFill>
                  <a:srgbClr val="FFFFFF"/>
                </a:solidFill>
              </a14:hiddenFill>
            </a:ext>
          </a:extLst>
        </p:spPr>
      </p:pic>
      <p:sp>
        <p:nvSpPr>
          <p:cNvPr id="3" name="1 Título">
            <a:extLst>
              <a:ext uri="{FF2B5EF4-FFF2-40B4-BE49-F238E27FC236}">
                <a16:creationId xmlns:a16="http://schemas.microsoft.com/office/drawing/2014/main" xmlns="" id="{51A267E1-534E-49D5-A353-8E0F800F8C59}"/>
              </a:ext>
            </a:extLst>
          </p:cNvPr>
          <p:cNvSpPr txBox="1">
            <a:spLocks/>
          </p:cNvSpPr>
          <p:nvPr/>
        </p:nvSpPr>
        <p:spPr>
          <a:xfrm>
            <a:off x="49574" y="4"/>
            <a:ext cx="8858280" cy="574675"/>
          </a:xfrm>
          <a:prstGeom prst="rect">
            <a:avLst/>
          </a:prstGeom>
        </p:spPr>
        <p:txBody>
          <a:bodyPr vert="horz" lIns="91440" tIns="45720" rIns="91440" bIns="45720" rtlCol="0" anchor="t">
            <a:noAutofit/>
          </a:bodyPr>
          <a:lstStyle/>
          <a:p>
            <a:pPr>
              <a:spcBef>
                <a:spcPct val="0"/>
              </a:spcBef>
              <a:defRPr/>
            </a:pPr>
            <a:r>
              <a:rPr lang="es-AR" sz="3200" b="1" dirty="0">
                <a:solidFill>
                  <a:schemeClr val="accent1"/>
                </a:solidFill>
                <a:cs typeface="Arial" pitchFamily="34" charset="0"/>
              </a:rPr>
              <a:t>Indicadores económicos</a:t>
            </a:r>
            <a:endParaRPr lang="es-ES" sz="3200" b="1" dirty="0">
              <a:solidFill>
                <a:schemeClr val="accent1"/>
              </a:solidFill>
              <a:cs typeface="Arial" pitchFamily="34" charset="0"/>
            </a:endParaRPr>
          </a:p>
        </p:txBody>
      </p:sp>
      <p:sp>
        <p:nvSpPr>
          <p:cNvPr id="4" name="62 Rectángulo redondeado">
            <a:extLst>
              <a:ext uri="{FF2B5EF4-FFF2-40B4-BE49-F238E27FC236}">
                <a16:creationId xmlns:a16="http://schemas.microsoft.com/office/drawing/2014/main" xmlns="" id="{9855C8A5-F9D9-4F89-9765-6174C372DEFC}"/>
              </a:ext>
            </a:extLst>
          </p:cNvPr>
          <p:cNvSpPr/>
          <p:nvPr/>
        </p:nvSpPr>
        <p:spPr>
          <a:xfrm>
            <a:off x="7684" y="1052736"/>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61 Rectángulo redondeado">
            <a:extLst>
              <a:ext uri="{FF2B5EF4-FFF2-40B4-BE49-F238E27FC236}">
                <a16:creationId xmlns:a16="http://schemas.microsoft.com/office/drawing/2014/main" xmlns="" id="{D2729186-B356-4D25-9F3B-D33454420621}"/>
              </a:ext>
            </a:extLst>
          </p:cNvPr>
          <p:cNvSpPr/>
          <p:nvPr/>
        </p:nvSpPr>
        <p:spPr>
          <a:xfrm>
            <a:off x="1836935" y="1052736"/>
            <a:ext cx="1783816"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60 Rectángulo redondeado">
            <a:extLst>
              <a:ext uri="{FF2B5EF4-FFF2-40B4-BE49-F238E27FC236}">
                <a16:creationId xmlns:a16="http://schemas.microsoft.com/office/drawing/2014/main" xmlns="" id="{C0B2BFDD-1536-4B64-B529-22011C2864DD}"/>
              </a:ext>
            </a:extLst>
          </p:cNvPr>
          <p:cNvSpPr/>
          <p:nvPr/>
        </p:nvSpPr>
        <p:spPr>
          <a:xfrm>
            <a:off x="3693998" y="1052736"/>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59 Rectángulo redondeado">
            <a:extLst>
              <a:ext uri="{FF2B5EF4-FFF2-40B4-BE49-F238E27FC236}">
                <a16:creationId xmlns:a16="http://schemas.microsoft.com/office/drawing/2014/main" xmlns="" id="{448E2541-BA78-42CE-B6D3-1BFB0491A631}"/>
              </a:ext>
            </a:extLst>
          </p:cNvPr>
          <p:cNvSpPr/>
          <p:nvPr/>
        </p:nvSpPr>
        <p:spPr>
          <a:xfrm>
            <a:off x="5523249" y="1052736"/>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58 Rectángulo redondeado">
            <a:extLst>
              <a:ext uri="{FF2B5EF4-FFF2-40B4-BE49-F238E27FC236}">
                <a16:creationId xmlns:a16="http://schemas.microsoft.com/office/drawing/2014/main" xmlns="" id="{5FB5BF4A-F5AF-45A5-9A55-9DA9ABD668AD}"/>
              </a:ext>
            </a:extLst>
          </p:cNvPr>
          <p:cNvSpPr/>
          <p:nvPr/>
        </p:nvSpPr>
        <p:spPr>
          <a:xfrm>
            <a:off x="7352500" y="1048358"/>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9" name="7186 Grupo">
            <a:extLst>
              <a:ext uri="{FF2B5EF4-FFF2-40B4-BE49-F238E27FC236}">
                <a16:creationId xmlns:a16="http://schemas.microsoft.com/office/drawing/2014/main" xmlns="" id="{C0835DF1-22A9-43AA-A873-8680FD520293}"/>
              </a:ext>
            </a:extLst>
          </p:cNvPr>
          <p:cNvGrpSpPr/>
          <p:nvPr/>
        </p:nvGrpSpPr>
        <p:grpSpPr>
          <a:xfrm>
            <a:off x="467544" y="1363542"/>
            <a:ext cx="719738" cy="1292738"/>
            <a:chOff x="3851919" y="3068959"/>
            <a:chExt cx="1800000" cy="2679808"/>
          </a:xfrm>
        </p:grpSpPr>
        <p:grpSp>
          <p:nvGrpSpPr>
            <p:cNvPr id="10" name="7184 Grupo">
              <a:extLst>
                <a:ext uri="{FF2B5EF4-FFF2-40B4-BE49-F238E27FC236}">
                  <a16:creationId xmlns:a16="http://schemas.microsoft.com/office/drawing/2014/main" xmlns="" id="{C9ABBB32-7AA5-417A-92FF-5F45E034DC68}"/>
                </a:ext>
              </a:extLst>
            </p:cNvPr>
            <p:cNvGrpSpPr/>
            <p:nvPr/>
          </p:nvGrpSpPr>
          <p:grpSpPr>
            <a:xfrm>
              <a:off x="3851919" y="3068959"/>
              <a:ext cx="1800000" cy="1800000"/>
              <a:chOff x="3851919" y="3068959"/>
              <a:chExt cx="1800000" cy="1800000"/>
            </a:xfrm>
          </p:grpSpPr>
          <p:sp>
            <p:nvSpPr>
              <p:cNvPr id="12" name="21 Elipse">
                <a:extLst>
                  <a:ext uri="{FF2B5EF4-FFF2-40B4-BE49-F238E27FC236}">
                    <a16:creationId xmlns:a16="http://schemas.microsoft.com/office/drawing/2014/main" xmlns="" id="{F2B17AF8-E950-4D74-9302-4E183D7E4F29}"/>
                  </a:ext>
                </a:extLst>
              </p:cNvPr>
              <p:cNvSpPr>
                <a:spLocks noChangeAspect="1"/>
              </p:cNvSpPr>
              <p:nvPr/>
            </p:nvSpPr>
            <p:spPr>
              <a:xfrm>
                <a:off x="3851919" y="3068959"/>
                <a:ext cx="1800000" cy="18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s-AR" sz="2400" b="1" dirty="0">
                  <a:solidFill>
                    <a:prstClr val="white"/>
                  </a:solidFill>
                </a:endParaRPr>
              </a:p>
            </p:txBody>
          </p:sp>
          <p:pic>
            <p:nvPicPr>
              <p:cNvPr id="13" name="Picture 7">
                <a:extLst>
                  <a:ext uri="{FF2B5EF4-FFF2-40B4-BE49-F238E27FC236}">
                    <a16:creationId xmlns:a16="http://schemas.microsoft.com/office/drawing/2014/main" xmlns="" id="{E92B712B-FE7D-400D-BF84-CB592122AD51}"/>
                  </a:ext>
                </a:extLst>
              </p:cNvPr>
              <p:cNvPicPr>
                <a:picLocks noChangeAspect="1" noChangeArrowheads="1"/>
              </p:cNvPicPr>
              <p:nvPr/>
            </p:nvPicPr>
            <p:blipFill>
              <a:blip r:embed="rId3" cstate="print">
                <a:clrChange>
                  <a:clrFrom>
                    <a:srgbClr val="EA690B"/>
                  </a:clrFrom>
                  <a:clrTo>
                    <a:srgbClr val="EA690B">
                      <a:alpha val="0"/>
                    </a:srgbClr>
                  </a:clrTo>
                </a:clrChange>
                <a:extLst>
                  <a:ext uri="{28A0092B-C50C-407E-A947-70E740481C1C}">
                    <a14:useLocalDpi xmlns:a14="http://schemas.microsoft.com/office/drawing/2010/main" val="0"/>
                  </a:ext>
                </a:extLst>
              </a:blip>
              <a:srcRect/>
              <a:stretch>
                <a:fillRect/>
              </a:stretch>
            </p:blipFill>
            <p:spPr bwMode="auto">
              <a:xfrm>
                <a:off x="4032005" y="3260443"/>
                <a:ext cx="1417031" cy="141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7182 Rectángulo">
              <a:extLst>
                <a:ext uri="{FF2B5EF4-FFF2-40B4-BE49-F238E27FC236}">
                  <a16:creationId xmlns:a16="http://schemas.microsoft.com/office/drawing/2014/main" xmlns="" id="{75B3C6D0-E5EF-4F4F-AC42-53B52E87E2D7}"/>
                </a:ext>
              </a:extLst>
            </p:cNvPr>
            <p:cNvSpPr/>
            <p:nvPr/>
          </p:nvSpPr>
          <p:spPr>
            <a:xfrm>
              <a:off x="4032005" y="4791749"/>
              <a:ext cx="1484120" cy="957018"/>
            </a:xfrm>
            <a:prstGeom prst="rect">
              <a:avLst/>
            </a:prstGeom>
          </p:spPr>
          <p:txBody>
            <a:bodyPr wrap="none">
              <a:spAutoFit/>
            </a:bodyPr>
            <a:lstStyle/>
            <a:p>
              <a:r>
                <a:rPr lang="es-AR" sz="2400" b="1" dirty="0">
                  <a:solidFill>
                    <a:prstClr val="black"/>
                  </a:solidFill>
                </a:rPr>
                <a:t>IPC</a:t>
              </a:r>
              <a:endParaRPr lang="es-AR" dirty="0">
                <a:solidFill>
                  <a:prstClr val="black"/>
                </a:solidFill>
              </a:endParaRPr>
            </a:p>
          </p:txBody>
        </p:sp>
      </p:grpSp>
      <p:sp>
        <p:nvSpPr>
          <p:cNvPr id="14" name="CuadroTexto 13">
            <a:extLst>
              <a:ext uri="{FF2B5EF4-FFF2-40B4-BE49-F238E27FC236}">
                <a16:creationId xmlns:a16="http://schemas.microsoft.com/office/drawing/2014/main" xmlns="" id="{8A8FF13A-D829-450C-8EE6-AE02FD3C5737}"/>
              </a:ext>
            </a:extLst>
          </p:cNvPr>
          <p:cNvSpPr txBox="1"/>
          <p:nvPr/>
        </p:nvSpPr>
        <p:spPr>
          <a:xfrm>
            <a:off x="49578" y="2692783"/>
            <a:ext cx="1739187" cy="584775"/>
          </a:xfrm>
          <a:prstGeom prst="rect">
            <a:avLst/>
          </a:prstGeom>
          <a:noFill/>
          <a:ln w="12700">
            <a:noFill/>
            <a:prstDash val="sysDot"/>
          </a:ln>
        </p:spPr>
        <p:txBody>
          <a:bodyPr wrap="square" rtlCol="0">
            <a:spAutoFit/>
          </a:bodyPr>
          <a:lstStyle/>
          <a:p>
            <a:r>
              <a:rPr lang="es-AR" sz="1600" b="1" dirty="0">
                <a:solidFill>
                  <a:prstClr val="black"/>
                </a:solidFill>
              </a:rPr>
              <a:t>ENE18 </a:t>
            </a:r>
            <a:r>
              <a:rPr lang="es-AR" sz="1600" b="1" dirty="0">
                <a:solidFill>
                  <a:prstClr val="black"/>
                </a:solidFill>
                <a:sym typeface="Wingdings" panose="05000000000000000000" pitchFamily="2" charset="2"/>
              </a:rPr>
              <a:t> 2,9</a:t>
            </a:r>
            <a:r>
              <a:rPr lang="es-AR" sz="1600" b="1" dirty="0">
                <a:solidFill>
                  <a:prstClr val="black"/>
                </a:solidFill>
              </a:rPr>
              <a:t>%</a:t>
            </a:r>
          </a:p>
          <a:p>
            <a:r>
              <a:rPr lang="es-AR" sz="1600" b="1" dirty="0">
                <a:solidFill>
                  <a:prstClr val="black"/>
                </a:solidFill>
              </a:rPr>
              <a:t>ACUM</a:t>
            </a:r>
            <a:r>
              <a:rPr lang="es-AR" sz="1600" b="1" dirty="0">
                <a:solidFill>
                  <a:prstClr val="black"/>
                </a:solidFill>
                <a:sym typeface="Wingdings" panose="05000000000000000000" pitchFamily="2" charset="2"/>
              </a:rPr>
              <a:t>49</a:t>
            </a:r>
            <a:r>
              <a:rPr lang="es-AR" sz="1600" b="1" dirty="0">
                <a:solidFill>
                  <a:prstClr val="black"/>
                </a:solidFill>
              </a:rPr>
              <a:t>,2%</a:t>
            </a:r>
            <a:endParaRPr lang="es-ES" sz="1600" b="1" dirty="0">
              <a:solidFill>
                <a:prstClr val="black"/>
              </a:solidFill>
            </a:endParaRPr>
          </a:p>
        </p:txBody>
      </p:sp>
      <p:pic>
        <p:nvPicPr>
          <p:cNvPr id="15" name="Picture 2" descr="Resultado de imagen para icono de construcción">
            <a:extLst>
              <a:ext uri="{FF2B5EF4-FFF2-40B4-BE49-F238E27FC236}">
                <a16:creationId xmlns:a16="http://schemas.microsoft.com/office/drawing/2014/main" xmlns="" id="{F87C46ED-0580-44B1-A355-7AA041FE9BD9}"/>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1852" y="1340768"/>
            <a:ext cx="1011996" cy="1011996"/>
          </a:xfrm>
          <a:prstGeom prst="rect">
            <a:avLst/>
          </a:prstGeom>
          <a:noFill/>
          <a:extLst>
            <a:ext uri="{909E8E84-426E-40DD-AFC4-6F175D3DCCD1}">
              <a14:hiddenFill xmlns:a14="http://schemas.microsoft.com/office/drawing/2010/main">
                <a:solidFill>
                  <a:srgbClr val="FFFFFF"/>
                </a:solidFill>
              </a14:hiddenFill>
            </a:ext>
          </a:extLst>
        </p:spPr>
      </p:pic>
      <p:sp>
        <p:nvSpPr>
          <p:cNvPr id="16" name="7182 Rectángulo">
            <a:extLst>
              <a:ext uri="{FF2B5EF4-FFF2-40B4-BE49-F238E27FC236}">
                <a16:creationId xmlns:a16="http://schemas.microsoft.com/office/drawing/2014/main" xmlns="" id="{B9E7E451-CB92-49AC-A9BA-13E58135E3C3}"/>
              </a:ext>
            </a:extLst>
          </p:cNvPr>
          <p:cNvSpPr/>
          <p:nvPr/>
        </p:nvSpPr>
        <p:spPr>
          <a:xfrm>
            <a:off x="2339752" y="2262159"/>
            <a:ext cx="754374" cy="461665"/>
          </a:xfrm>
          <a:prstGeom prst="rect">
            <a:avLst/>
          </a:prstGeom>
        </p:spPr>
        <p:txBody>
          <a:bodyPr wrap="none">
            <a:spAutoFit/>
          </a:bodyPr>
          <a:lstStyle/>
          <a:p>
            <a:r>
              <a:rPr lang="es-AR" sz="2400" b="1" dirty="0">
                <a:solidFill>
                  <a:prstClr val="black"/>
                </a:solidFill>
              </a:rPr>
              <a:t>ISAC</a:t>
            </a:r>
            <a:endParaRPr lang="es-AR" dirty="0">
              <a:solidFill>
                <a:prstClr val="black"/>
              </a:solidFill>
            </a:endParaRPr>
          </a:p>
        </p:txBody>
      </p:sp>
      <p:sp>
        <p:nvSpPr>
          <p:cNvPr id="17" name="CuadroTexto 16">
            <a:extLst>
              <a:ext uri="{FF2B5EF4-FFF2-40B4-BE49-F238E27FC236}">
                <a16:creationId xmlns:a16="http://schemas.microsoft.com/office/drawing/2014/main" xmlns="" id="{155CC70B-55BC-4EC2-9F34-1C0B92C8B4CA}"/>
              </a:ext>
            </a:extLst>
          </p:cNvPr>
          <p:cNvSpPr txBox="1"/>
          <p:nvPr/>
        </p:nvSpPr>
        <p:spPr>
          <a:xfrm>
            <a:off x="1823002" y="2692783"/>
            <a:ext cx="1762920" cy="584775"/>
          </a:xfrm>
          <a:prstGeom prst="rect">
            <a:avLst/>
          </a:prstGeom>
          <a:noFill/>
          <a:ln w="12700">
            <a:noFill/>
            <a:prstDash val="sysDot"/>
          </a:ln>
        </p:spPr>
        <p:txBody>
          <a:bodyPr wrap="square" rtlCol="0">
            <a:spAutoFit/>
          </a:bodyPr>
          <a:lstStyle/>
          <a:p>
            <a:r>
              <a:rPr lang="es-AR" sz="1600" b="1" dirty="0">
                <a:solidFill>
                  <a:prstClr val="black"/>
                </a:solidFill>
              </a:rPr>
              <a:t>Vs ENE18</a:t>
            </a:r>
            <a:r>
              <a:rPr lang="es-AR" sz="1600" b="1" dirty="0">
                <a:solidFill>
                  <a:prstClr val="black"/>
                </a:solidFill>
                <a:sym typeface="Wingdings" panose="05000000000000000000" pitchFamily="2" charset="2"/>
              </a:rPr>
              <a:t>-15,7%</a:t>
            </a:r>
            <a:endParaRPr lang="es-AR" sz="1600" b="1" dirty="0">
              <a:solidFill>
                <a:prstClr val="black"/>
              </a:solidFill>
            </a:endParaRPr>
          </a:p>
          <a:p>
            <a:r>
              <a:rPr lang="es-AR" sz="1600" b="1" dirty="0">
                <a:solidFill>
                  <a:prstClr val="black"/>
                </a:solidFill>
              </a:rPr>
              <a:t>VS 2018 </a:t>
            </a:r>
            <a:r>
              <a:rPr lang="es-AR" sz="1600" b="1" dirty="0">
                <a:solidFill>
                  <a:prstClr val="black"/>
                </a:solidFill>
                <a:sym typeface="Wingdings" panose="05000000000000000000" pitchFamily="2" charset="2"/>
              </a:rPr>
              <a:t> -15,7</a:t>
            </a:r>
            <a:r>
              <a:rPr lang="es-AR" sz="1600" b="1" dirty="0">
                <a:solidFill>
                  <a:prstClr val="black"/>
                </a:solidFill>
              </a:rPr>
              <a:t>%</a:t>
            </a:r>
            <a:endParaRPr lang="es-ES" sz="1600" b="1" dirty="0">
              <a:solidFill>
                <a:prstClr val="black"/>
              </a:solidFill>
            </a:endParaRPr>
          </a:p>
        </p:txBody>
      </p:sp>
      <p:pic>
        <p:nvPicPr>
          <p:cNvPr id="18" name="Picture 4" descr="Imagen relacionada">
            <a:extLst>
              <a:ext uri="{FF2B5EF4-FFF2-40B4-BE49-F238E27FC236}">
                <a16:creationId xmlns:a16="http://schemas.microsoft.com/office/drawing/2014/main" xmlns="" id="{7826D9F3-6BE6-41BA-8180-4370FECBD2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956" y="1372104"/>
            <a:ext cx="896801" cy="896801"/>
          </a:xfrm>
          <a:prstGeom prst="rect">
            <a:avLst/>
          </a:prstGeom>
          <a:noFill/>
          <a:extLst>
            <a:ext uri="{909E8E84-426E-40DD-AFC4-6F175D3DCCD1}">
              <a14:hiddenFill xmlns:a14="http://schemas.microsoft.com/office/drawing/2010/main">
                <a:solidFill>
                  <a:srgbClr val="FFFFFF"/>
                </a:solidFill>
              </a14:hiddenFill>
            </a:ext>
          </a:extLst>
        </p:spPr>
      </p:pic>
      <p:sp>
        <p:nvSpPr>
          <p:cNvPr id="19" name="7182 Rectángulo">
            <a:extLst>
              <a:ext uri="{FF2B5EF4-FFF2-40B4-BE49-F238E27FC236}">
                <a16:creationId xmlns:a16="http://schemas.microsoft.com/office/drawing/2014/main" xmlns="" id="{014CD4CB-BAB0-4998-A49C-7BEAB2429FB1}"/>
              </a:ext>
            </a:extLst>
          </p:cNvPr>
          <p:cNvSpPr/>
          <p:nvPr/>
        </p:nvSpPr>
        <p:spPr>
          <a:xfrm>
            <a:off x="4069187" y="2287842"/>
            <a:ext cx="972581" cy="461665"/>
          </a:xfrm>
          <a:prstGeom prst="rect">
            <a:avLst/>
          </a:prstGeom>
        </p:spPr>
        <p:txBody>
          <a:bodyPr wrap="square">
            <a:spAutoFit/>
          </a:bodyPr>
          <a:lstStyle/>
          <a:p>
            <a:r>
              <a:rPr lang="es-AR" sz="2400" b="1" dirty="0">
                <a:solidFill>
                  <a:prstClr val="black"/>
                </a:solidFill>
              </a:rPr>
              <a:t>EMAE</a:t>
            </a:r>
            <a:endParaRPr lang="es-AR" dirty="0">
              <a:solidFill>
                <a:prstClr val="black"/>
              </a:solidFill>
            </a:endParaRPr>
          </a:p>
        </p:txBody>
      </p:sp>
      <p:sp>
        <p:nvSpPr>
          <p:cNvPr id="20" name="CuadroTexto 19">
            <a:extLst>
              <a:ext uri="{FF2B5EF4-FFF2-40B4-BE49-F238E27FC236}">
                <a16:creationId xmlns:a16="http://schemas.microsoft.com/office/drawing/2014/main" xmlns="" id="{79C884B5-E437-4949-8ACD-76565F40C203}"/>
              </a:ext>
            </a:extLst>
          </p:cNvPr>
          <p:cNvSpPr txBox="1"/>
          <p:nvPr/>
        </p:nvSpPr>
        <p:spPr>
          <a:xfrm>
            <a:off x="3707907" y="2700213"/>
            <a:ext cx="1824981" cy="584775"/>
          </a:xfrm>
          <a:prstGeom prst="rect">
            <a:avLst/>
          </a:prstGeom>
          <a:noFill/>
          <a:ln w="12700">
            <a:noFill/>
            <a:prstDash val="sysDot"/>
          </a:ln>
        </p:spPr>
        <p:txBody>
          <a:bodyPr wrap="square" rtlCol="0">
            <a:spAutoFit/>
          </a:bodyPr>
          <a:lstStyle/>
          <a:p>
            <a:r>
              <a:rPr lang="es-AR" sz="1600" b="1" dirty="0">
                <a:solidFill>
                  <a:prstClr val="black"/>
                </a:solidFill>
              </a:rPr>
              <a:t>Vs DIC17 </a:t>
            </a:r>
            <a:r>
              <a:rPr lang="es-AR" sz="1600" b="1" dirty="0">
                <a:solidFill>
                  <a:prstClr val="black"/>
                </a:solidFill>
                <a:sym typeface="Wingdings" panose="05000000000000000000" pitchFamily="2" charset="2"/>
              </a:rPr>
              <a:t> -7,0%</a:t>
            </a:r>
            <a:endParaRPr lang="es-AR" sz="1600" b="1" dirty="0">
              <a:solidFill>
                <a:prstClr val="black"/>
              </a:solidFill>
            </a:endParaRPr>
          </a:p>
          <a:p>
            <a:r>
              <a:rPr lang="es-AR" sz="1600" b="1" dirty="0">
                <a:solidFill>
                  <a:prstClr val="black"/>
                </a:solidFill>
              </a:rPr>
              <a:t>VS 2017 </a:t>
            </a:r>
            <a:r>
              <a:rPr lang="es-AR" sz="1600" b="1" dirty="0">
                <a:solidFill>
                  <a:prstClr val="black"/>
                </a:solidFill>
                <a:sym typeface="Wingdings" panose="05000000000000000000" pitchFamily="2" charset="2"/>
              </a:rPr>
              <a:t>  -2,6</a:t>
            </a:r>
            <a:r>
              <a:rPr lang="es-AR" sz="1600" b="1" dirty="0">
                <a:solidFill>
                  <a:prstClr val="black"/>
                </a:solidFill>
              </a:rPr>
              <a:t>%</a:t>
            </a:r>
            <a:endParaRPr lang="es-ES" sz="1600" b="1" dirty="0">
              <a:solidFill>
                <a:prstClr val="black"/>
              </a:solidFill>
            </a:endParaRPr>
          </a:p>
        </p:txBody>
      </p:sp>
      <p:pic>
        <p:nvPicPr>
          <p:cNvPr id="21" name="Picture 10" descr="Resultado de imagen para icon de exportaciones">
            <a:extLst>
              <a:ext uri="{FF2B5EF4-FFF2-40B4-BE49-F238E27FC236}">
                <a16:creationId xmlns:a16="http://schemas.microsoft.com/office/drawing/2014/main" xmlns="" id="{387E1A8A-1FFA-4924-84F6-C0FB30FA45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793" y="1456364"/>
            <a:ext cx="767459" cy="767459"/>
          </a:xfrm>
          <a:prstGeom prst="rect">
            <a:avLst/>
          </a:prstGeom>
          <a:noFill/>
          <a:extLst>
            <a:ext uri="{909E8E84-426E-40DD-AFC4-6F175D3DCCD1}">
              <a14:hiddenFill xmlns:a14="http://schemas.microsoft.com/office/drawing/2010/main">
                <a:solidFill>
                  <a:srgbClr val="FFFFFF"/>
                </a:solidFill>
              </a14:hiddenFill>
            </a:ext>
          </a:extLst>
        </p:spPr>
      </p:pic>
      <p:sp>
        <p:nvSpPr>
          <p:cNvPr id="22" name="7182 Rectángulo">
            <a:extLst>
              <a:ext uri="{FF2B5EF4-FFF2-40B4-BE49-F238E27FC236}">
                <a16:creationId xmlns:a16="http://schemas.microsoft.com/office/drawing/2014/main" xmlns="" id="{0852B1B1-7EC6-42CC-9E45-09A5D1D308E7}"/>
              </a:ext>
            </a:extLst>
          </p:cNvPr>
          <p:cNvSpPr/>
          <p:nvPr/>
        </p:nvSpPr>
        <p:spPr>
          <a:xfrm>
            <a:off x="7753318" y="2242429"/>
            <a:ext cx="1067154" cy="461665"/>
          </a:xfrm>
          <a:prstGeom prst="rect">
            <a:avLst/>
          </a:prstGeom>
        </p:spPr>
        <p:txBody>
          <a:bodyPr wrap="square">
            <a:spAutoFit/>
          </a:bodyPr>
          <a:lstStyle/>
          <a:p>
            <a:r>
              <a:rPr lang="es-AR" sz="2400" b="1" dirty="0">
                <a:solidFill>
                  <a:prstClr val="black"/>
                </a:solidFill>
              </a:rPr>
              <a:t>IMPO</a:t>
            </a:r>
            <a:endParaRPr lang="es-AR" dirty="0">
              <a:solidFill>
                <a:prstClr val="black"/>
              </a:solidFill>
            </a:endParaRPr>
          </a:p>
        </p:txBody>
      </p:sp>
      <p:pic>
        <p:nvPicPr>
          <p:cNvPr id="23" name="Picture 12" descr="Resultado de imagen para icon de exportaciones">
            <a:extLst>
              <a:ext uri="{FF2B5EF4-FFF2-40B4-BE49-F238E27FC236}">
                <a16:creationId xmlns:a16="http://schemas.microsoft.com/office/drawing/2014/main" xmlns="" id="{644CD33B-8BB5-41CE-9B7E-35969937ED8D}"/>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1438483"/>
            <a:ext cx="872248" cy="773260"/>
          </a:xfrm>
          <a:prstGeom prst="rect">
            <a:avLst/>
          </a:prstGeom>
          <a:noFill/>
          <a:extLst/>
        </p:spPr>
      </p:pic>
      <p:sp>
        <p:nvSpPr>
          <p:cNvPr id="24" name="7182 Rectángulo">
            <a:extLst>
              <a:ext uri="{FF2B5EF4-FFF2-40B4-BE49-F238E27FC236}">
                <a16:creationId xmlns:a16="http://schemas.microsoft.com/office/drawing/2014/main" xmlns="" id="{ECE9F7CB-063B-4D18-9A36-A43687753813}"/>
              </a:ext>
            </a:extLst>
          </p:cNvPr>
          <p:cNvSpPr/>
          <p:nvPr/>
        </p:nvSpPr>
        <p:spPr>
          <a:xfrm>
            <a:off x="5863878" y="2242430"/>
            <a:ext cx="1084389" cy="461665"/>
          </a:xfrm>
          <a:prstGeom prst="rect">
            <a:avLst/>
          </a:prstGeom>
        </p:spPr>
        <p:txBody>
          <a:bodyPr wrap="square">
            <a:spAutoFit/>
          </a:bodyPr>
          <a:lstStyle/>
          <a:p>
            <a:r>
              <a:rPr lang="es-AR" sz="2400" b="1" dirty="0">
                <a:solidFill>
                  <a:prstClr val="black"/>
                </a:solidFill>
              </a:rPr>
              <a:t>EXPO</a:t>
            </a:r>
            <a:endParaRPr lang="es-AR" dirty="0">
              <a:solidFill>
                <a:prstClr val="black"/>
              </a:solidFill>
            </a:endParaRPr>
          </a:p>
        </p:txBody>
      </p:sp>
      <p:sp>
        <p:nvSpPr>
          <p:cNvPr id="25" name="CuadroTexto 24">
            <a:extLst>
              <a:ext uri="{FF2B5EF4-FFF2-40B4-BE49-F238E27FC236}">
                <a16:creationId xmlns:a16="http://schemas.microsoft.com/office/drawing/2014/main" xmlns="" id="{FAFA355F-9C9B-4469-890B-D281EE1C7264}"/>
              </a:ext>
            </a:extLst>
          </p:cNvPr>
          <p:cNvSpPr txBox="1"/>
          <p:nvPr/>
        </p:nvSpPr>
        <p:spPr>
          <a:xfrm>
            <a:off x="5521299" y="2696332"/>
            <a:ext cx="1715001" cy="584775"/>
          </a:xfrm>
          <a:prstGeom prst="rect">
            <a:avLst/>
          </a:prstGeom>
          <a:noFill/>
          <a:ln w="12700">
            <a:noFill/>
            <a:prstDash val="sysDot"/>
          </a:ln>
        </p:spPr>
        <p:txBody>
          <a:bodyPr wrap="square" rtlCol="0">
            <a:spAutoFit/>
          </a:bodyPr>
          <a:lstStyle/>
          <a:p>
            <a:r>
              <a:rPr lang="es-AR" sz="1600" b="1" dirty="0">
                <a:solidFill>
                  <a:prstClr val="black"/>
                </a:solidFill>
              </a:rPr>
              <a:t>Vs ENE18</a:t>
            </a:r>
            <a:r>
              <a:rPr lang="es-AR" sz="1600" b="1" dirty="0">
                <a:solidFill>
                  <a:prstClr val="black"/>
                </a:solidFill>
                <a:sym typeface="Wingdings" panose="05000000000000000000" pitchFamily="2" charset="2"/>
              </a:rPr>
              <a:t>-4,7</a:t>
            </a:r>
            <a:r>
              <a:rPr lang="es-AR" sz="1600" b="1" dirty="0">
                <a:solidFill>
                  <a:prstClr val="black"/>
                </a:solidFill>
              </a:rPr>
              <a:t>%</a:t>
            </a:r>
          </a:p>
          <a:p>
            <a:r>
              <a:rPr lang="es-AR" sz="1600" b="1" dirty="0" err="1">
                <a:solidFill>
                  <a:prstClr val="black"/>
                </a:solidFill>
              </a:rPr>
              <a:t>Acum</a:t>
            </a:r>
            <a:r>
              <a:rPr lang="es-AR" sz="1600" b="1" dirty="0">
                <a:solidFill>
                  <a:prstClr val="black"/>
                </a:solidFill>
              </a:rPr>
              <a:t> </a:t>
            </a:r>
            <a:r>
              <a:rPr lang="es-AR" sz="1600" b="1" dirty="0">
                <a:solidFill>
                  <a:prstClr val="black"/>
                </a:solidFill>
                <a:sym typeface="Wingdings" panose="05000000000000000000" pitchFamily="2" charset="2"/>
              </a:rPr>
              <a:t> -4,7</a:t>
            </a:r>
            <a:r>
              <a:rPr lang="es-AR" sz="1600" b="1" dirty="0">
                <a:solidFill>
                  <a:prstClr val="black"/>
                </a:solidFill>
              </a:rPr>
              <a:t>%</a:t>
            </a:r>
            <a:endParaRPr lang="es-ES" sz="1600" b="1" dirty="0">
              <a:solidFill>
                <a:prstClr val="black"/>
              </a:solidFill>
            </a:endParaRPr>
          </a:p>
        </p:txBody>
      </p:sp>
      <p:sp>
        <p:nvSpPr>
          <p:cNvPr id="26" name="CuadroTexto 25">
            <a:extLst>
              <a:ext uri="{FF2B5EF4-FFF2-40B4-BE49-F238E27FC236}">
                <a16:creationId xmlns:a16="http://schemas.microsoft.com/office/drawing/2014/main" xmlns="" id="{48F36540-CCBB-4F67-B742-302CD1868A83}"/>
              </a:ext>
            </a:extLst>
          </p:cNvPr>
          <p:cNvSpPr txBox="1"/>
          <p:nvPr/>
        </p:nvSpPr>
        <p:spPr>
          <a:xfrm>
            <a:off x="7380316" y="2696310"/>
            <a:ext cx="1774611" cy="584775"/>
          </a:xfrm>
          <a:prstGeom prst="rect">
            <a:avLst/>
          </a:prstGeom>
          <a:noFill/>
          <a:ln w="12700">
            <a:noFill/>
            <a:prstDash val="sysDot"/>
          </a:ln>
        </p:spPr>
        <p:txBody>
          <a:bodyPr wrap="square" rtlCol="0">
            <a:spAutoFit/>
          </a:bodyPr>
          <a:lstStyle/>
          <a:p>
            <a:r>
              <a:rPr lang="es-AR" sz="1600" b="1" dirty="0">
                <a:solidFill>
                  <a:prstClr val="black"/>
                </a:solidFill>
              </a:rPr>
              <a:t>Vs ENE18</a:t>
            </a:r>
            <a:r>
              <a:rPr lang="es-AR" sz="1600" b="1" dirty="0">
                <a:solidFill>
                  <a:prstClr val="black"/>
                </a:solidFill>
                <a:sym typeface="Wingdings" panose="05000000000000000000" pitchFamily="2" charset="2"/>
              </a:rPr>
              <a:t>-26,5</a:t>
            </a:r>
            <a:r>
              <a:rPr lang="es-AR" sz="1600" b="1" dirty="0">
                <a:solidFill>
                  <a:prstClr val="black"/>
                </a:solidFill>
              </a:rPr>
              <a:t>%</a:t>
            </a:r>
          </a:p>
          <a:p>
            <a:r>
              <a:rPr lang="es-AR" sz="1600" b="1" dirty="0" err="1">
                <a:solidFill>
                  <a:prstClr val="black"/>
                </a:solidFill>
              </a:rPr>
              <a:t>Acum</a:t>
            </a:r>
            <a:r>
              <a:rPr lang="es-AR" sz="1600" b="1" dirty="0">
                <a:solidFill>
                  <a:prstClr val="black"/>
                </a:solidFill>
                <a:sym typeface="Wingdings" panose="05000000000000000000" pitchFamily="2" charset="2"/>
              </a:rPr>
              <a:t>-26,5</a:t>
            </a:r>
            <a:r>
              <a:rPr lang="es-AR" sz="1600" b="1" dirty="0">
                <a:solidFill>
                  <a:prstClr val="black"/>
                </a:solidFill>
              </a:rPr>
              <a:t>%</a:t>
            </a:r>
            <a:endParaRPr lang="es-ES" sz="1600" b="1" dirty="0">
              <a:solidFill>
                <a:prstClr val="black"/>
              </a:solidFill>
            </a:endParaRPr>
          </a:p>
        </p:txBody>
      </p:sp>
      <p:sp>
        <p:nvSpPr>
          <p:cNvPr id="27" name="TextBox 48">
            <a:extLst>
              <a:ext uri="{FF2B5EF4-FFF2-40B4-BE49-F238E27FC236}">
                <a16:creationId xmlns:a16="http://schemas.microsoft.com/office/drawing/2014/main" xmlns="" id="{142C73E3-6AFC-43F9-94B1-E3E7C88E6DCD}"/>
              </a:ext>
            </a:extLst>
          </p:cNvPr>
          <p:cNvSpPr txBox="1"/>
          <p:nvPr/>
        </p:nvSpPr>
        <p:spPr>
          <a:xfrm>
            <a:off x="21261" y="1126422"/>
            <a:ext cx="1795812" cy="215444"/>
          </a:xfrm>
          <a:prstGeom prst="rect">
            <a:avLst/>
          </a:prstGeom>
          <a:noFill/>
        </p:spPr>
        <p:txBody>
          <a:bodyPr wrap="square" rtlCol="0">
            <a:spAutoFit/>
          </a:bodyPr>
          <a:lstStyle/>
          <a:p>
            <a:pPr algn="ctr"/>
            <a:r>
              <a:rPr lang="es-AR" sz="800" b="1" dirty="0">
                <a:solidFill>
                  <a:prstClr val="white">
                    <a:lumMod val="50000"/>
                  </a:prstClr>
                </a:solidFill>
              </a:rPr>
              <a:t>INDICE DE PRECIOS AL CONSUMIDOR</a:t>
            </a:r>
            <a:endParaRPr lang="en-US" sz="800" b="1" dirty="0">
              <a:solidFill>
                <a:prstClr val="white">
                  <a:lumMod val="50000"/>
                </a:prstClr>
              </a:solidFill>
            </a:endParaRPr>
          </a:p>
        </p:txBody>
      </p:sp>
      <p:sp>
        <p:nvSpPr>
          <p:cNvPr id="28" name="TextBox 48">
            <a:extLst>
              <a:ext uri="{FF2B5EF4-FFF2-40B4-BE49-F238E27FC236}">
                <a16:creationId xmlns:a16="http://schemas.microsoft.com/office/drawing/2014/main" xmlns="" id="{145ECCC5-F706-4316-BFDB-14E1C441B788}"/>
              </a:ext>
            </a:extLst>
          </p:cNvPr>
          <p:cNvSpPr txBox="1"/>
          <p:nvPr/>
        </p:nvSpPr>
        <p:spPr>
          <a:xfrm>
            <a:off x="1844229" y="1124698"/>
            <a:ext cx="1795812" cy="338554"/>
          </a:xfrm>
          <a:prstGeom prst="rect">
            <a:avLst/>
          </a:prstGeom>
          <a:noFill/>
        </p:spPr>
        <p:txBody>
          <a:bodyPr wrap="square" rtlCol="0">
            <a:spAutoFit/>
          </a:bodyPr>
          <a:lstStyle/>
          <a:p>
            <a:pPr algn="ctr"/>
            <a:r>
              <a:rPr lang="es-AR" sz="800" b="1" dirty="0">
                <a:solidFill>
                  <a:prstClr val="white">
                    <a:lumMod val="50000"/>
                  </a:prstClr>
                </a:solidFill>
              </a:rPr>
              <a:t>INDICE SINTETICO  DE LA ACTIVIDAD DE  LA CONSTRUCCIÓN</a:t>
            </a:r>
            <a:endParaRPr lang="en-US" sz="800" b="1" dirty="0">
              <a:solidFill>
                <a:prstClr val="white">
                  <a:lumMod val="50000"/>
                </a:prstClr>
              </a:solidFill>
            </a:endParaRPr>
          </a:p>
        </p:txBody>
      </p:sp>
      <p:sp>
        <p:nvSpPr>
          <p:cNvPr id="29" name="TextBox 48">
            <a:extLst>
              <a:ext uri="{FF2B5EF4-FFF2-40B4-BE49-F238E27FC236}">
                <a16:creationId xmlns:a16="http://schemas.microsoft.com/office/drawing/2014/main" xmlns="" id="{9C044337-D89F-4BC0-9B19-0C20F34367EF}"/>
              </a:ext>
            </a:extLst>
          </p:cNvPr>
          <p:cNvSpPr txBox="1"/>
          <p:nvPr/>
        </p:nvSpPr>
        <p:spPr>
          <a:xfrm>
            <a:off x="3707533" y="1099929"/>
            <a:ext cx="1795812" cy="338554"/>
          </a:xfrm>
          <a:prstGeom prst="rect">
            <a:avLst/>
          </a:prstGeom>
          <a:noFill/>
        </p:spPr>
        <p:txBody>
          <a:bodyPr wrap="square" rtlCol="0">
            <a:spAutoFit/>
          </a:bodyPr>
          <a:lstStyle/>
          <a:p>
            <a:pPr algn="ctr"/>
            <a:r>
              <a:rPr lang="es-AR" sz="800" b="1" dirty="0">
                <a:solidFill>
                  <a:prstClr val="white">
                    <a:lumMod val="50000"/>
                  </a:prstClr>
                </a:solidFill>
              </a:rPr>
              <a:t>ESTIMADOR MENSUAL DE LA ACTIVIDAD ECONOMICA</a:t>
            </a:r>
            <a:endParaRPr lang="en-US" sz="800" b="1" dirty="0">
              <a:solidFill>
                <a:prstClr val="white">
                  <a:lumMod val="50000"/>
                </a:prstClr>
              </a:solidFill>
            </a:endParaRPr>
          </a:p>
        </p:txBody>
      </p:sp>
      <p:sp>
        <p:nvSpPr>
          <p:cNvPr id="30" name="TextBox 48">
            <a:extLst>
              <a:ext uri="{FF2B5EF4-FFF2-40B4-BE49-F238E27FC236}">
                <a16:creationId xmlns:a16="http://schemas.microsoft.com/office/drawing/2014/main" xmlns="" id="{5BA14E48-CC45-435A-8485-1AB0665BEDE9}"/>
              </a:ext>
            </a:extLst>
          </p:cNvPr>
          <p:cNvSpPr txBox="1"/>
          <p:nvPr/>
        </p:nvSpPr>
        <p:spPr>
          <a:xfrm>
            <a:off x="5862453" y="1124698"/>
            <a:ext cx="1032688" cy="215444"/>
          </a:xfrm>
          <a:prstGeom prst="rect">
            <a:avLst/>
          </a:prstGeom>
          <a:noFill/>
        </p:spPr>
        <p:txBody>
          <a:bodyPr wrap="square" rtlCol="0">
            <a:spAutoFit/>
          </a:bodyPr>
          <a:lstStyle/>
          <a:p>
            <a:pPr algn="ctr"/>
            <a:r>
              <a:rPr lang="es-AR" sz="800" b="1" dirty="0">
                <a:solidFill>
                  <a:prstClr val="white">
                    <a:lumMod val="50000"/>
                  </a:prstClr>
                </a:solidFill>
              </a:rPr>
              <a:t>EXPORTACIONES</a:t>
            </a:r>
            <a:endParaRPr lang="en-US" sz="800" b="1" dirty="0">
              <a:solidFill>
                <a:prstClr val="white">
                  <a:lumMod val="50000"/>
                </a:prstClr>
              </a:solidFill>
            </a:endParaRPr>
          </a:p>
        </p:txBody>
      </p:sp>
      <p:sp>
        <p:nvSpPr>
          <p:cNvPr id="31" name="TextBox 48">
            <a:extLst>
              <a:ext uri="{FF2B5EF4-FFF2-40B4-BE49-F238E27FC236}">
                <a16:creationId xmlns:a16="http://schemas.microsoft.com/office/drawing/2014/main" xmlns="" id="{1C1A40AC-C098-4377-B3EC-C93638F9C34E}"/>
              </a:ext>
            </a:extLst>
          </p:cNvPr>
          <p:cNvSpPr txBox="1"/>
          <p:nvPr/>
        </p:nvSpPr>
        <p:spPr>
          <a:xfrm>
            <a:off x="7676155" y="1124698"/>
            <a:ext cx="1032688" cy="215444"/>
          </a:xfrm>
          <a:prstGeom prst="rect">
            <a:avLst/>
          </a:prstGeom>
          <a:noFill/>
        </p:spPr>
        <p:txBody>
          <a:bodyPr wrap="square" rtlCol="0">
            <a:spAutoFit/>
          </a:bodyPr>
          <a:lstStyle/>
          <a:p>
            <a:pPr algn="ctr"/>
            <a:r>
              <a:rPr lang="es-AR" sz="800" b="1" dirty="0">
                <a:solidFill>
                  <a:prstClr val="white">
                    <a:lumMod val="50000"/>
                  </a:prstClr>
                </a:solidFill>
              </a:rPr>
              <a:t>IMPORTACIONES</a:t>
            </a:r>
            <a:endParaRPr lang="en-US" sz="800" b="1" dirty="0">
              <a:solidFill>
                <a:prstClr val="white">
                  <a:lumMod val="50000"/>
                </a:prstClr>
              </a:solidFill>
            </a:endParaRPr>
          </a:p>
        </p:txBody>
      </p:sp>
      <p:sp>
        <p:nvSpPr>
          <p:cNvPr id="32" name="57 Rectángulo redondeado">
            <a:extLst>
              <a:ext uri="{FF2B5EF4-FFF2-40B4-BE49-F238E27FC236}">
                <a16:creationId xmlns:a16="http://schemas.microsoft.com/office/drawing/2014/main" xmlns="" id="{B6BA93B0-741E-47D2-8D77-1D7E6023DA6F}"/>
              </a:ext>
            </a:extLst>
          </p:cNvPr>
          <p:cNvSpPr/>
          <p:nvPr/>
        </p:nvSpPr>
        <p:spPr>
          <a:xfrm>
            <a:off x="7684" y="3784662"/>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54 Rectángulo redondeado">
            <a:extLst>
              <a:ext uri="{FF2B5EF4-FFF2-40B4-BE49-F238E27FC236}">
                <a16:creationId xmlns:a16="http://schemas.microsoft.com/office/drawing/2014/main" xmlns="" id="{B340B2F1-B62B-4FC8-9098-BB269465B484}"/>
              </a:ext>
            </a:extLst>
          </p:cNvPr>
          <p:cNvSpPr/>
          <p:nvPr/>
        </p:nvSpPr>
        <p:spPr>
          <a:xfrm>
            <a:off x="5479858" y="3784662"/>
            <a:ext cx="1804588"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55 Rectángulo redondeado">
            <a:extLst>
              <a:ext uri="{FF2B5EF4-FFF2-40B4-BE49-F238E27FC236}">
                <a16:creationId xmlns:a16="http://schemas.microsoft.com/office/drawing/2014/main" xmlns="" id="{D5E816D4-5831-481F-A378-16AE08ADD007}"/>
              </a:ext>
            </a:extLst>
          </p:cNvPr>
          <p:cNvSpPr/>
          <p:nvPr/>
        </p:nvSpPr>
        <p:spPr>
          <a:xfrm>
            <a:off x="3655800" y="3784662"/>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56 Rectángulo redondeado">
            <a:extLst>
              <a:ext uri="{FF2B5EF4-FFF2-40B4-BE49-F238E27FC236}">
                <a16:creationId xmlns:a16="http://schemas.microsoft.com/office/drawing/2014/main" xmlns="" id="{B4626A93-890A-43A2-A55F-241DD768225B}"/>
              </a:ext>
            </a:extLst>
          </p:cNvPr>
          <p:cNvSpPr/>
          <p:nvPr/>
        </p:nvSpPr>
        <p:spPr>
          <a:xfrm>
            <a:off x="1831742" y="3780284"/>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6" name="15 Rectángulo redondeado">
            <a:extLst>
              <a:ext uri="{FF2B5EF4-FFF2-40B4-BE49-F238E27FC236}">
                <a16:creationId xmlns:a16="http://schemas.microsoft.com/office/drawing/2014/main" xmlns="" id="{2B7839FD-2CAF-4823-89DA-814136EBE184}"/>
              </a:ext>
            </a:extLst>
          </p:cNvPr>
          <p:cNvSpPr/>
          <p:nvPr/>
        </p:nvSpPr>
        <p:spPr>
          <a:xfrm>
            <a:off x="7352500" y="3780284"/>
            <a:ext cx="1756004" cy="230863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7" name="Picture 8" descr="Resultado de imagen para icon de PIB">
            <a:extLst>
              <a:ext uri="{FF2B5EF4-FFF2-40B4-BE49-F238E27FC236}">
                <a16:creationId xmlns:a16="http://schemas.microsoft.com/office/drawing/2014/main" xmlns="" id="{E72C024C-F568-486D-B1B8-54E746BE1E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0153" y="3780288"/>
            <a:ext cx="1145964" cy="11746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Resultado de imagen para icon de INDUSTRIA AUTOMOTRIZ">
            <a:extLst>
              <a:ext uri="{FF2B5EF4-FFF2-40B4-BE49-F238E27FC236}">
                <a16:creationId xmlns:a16="http://schemas.microsoft.com/office/drawing/2014/main" xmlns="" id="{5C8A7930-8A12-45AD-A95E-204830F776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150" y="3787558"/>
            <a:ext cx="1156506" cy="1156506"/>
          </a:xfrm>
          <a:prstGeom prst="rect">
            <a:avLst/>
          </a:prstGeom>
          <a:noFill/>
          <a:extLst>
            <a:ext uri="{909E8E84-426E-40DD-AFC4-6F175D3DCCD1}">
              <a14:hiddenFill xmlns:a14="http://schemas.microsoft.com/office/drawing/2010/main">
                <a:solidFill>
                  <a:srgbClr val="FFFFFF"/>
                </a:solidFill>
              </a14:hiddenFill>
            </a:ext>
          </a:extLst>
        </p:spPr>
      </p:pic>
      <p:sp>
        <p:nvSpPr>
          <p:cNvPr id="39" name="19 Rectángulo">
            <a:extLst>
              <a:ext uri="{FF2B5EF4-FFF2-40B4-BE49-F238E27FC236}">
                <a16:creationId xmlns:a16="http://schemas.microsoft.com/office/drawing/2014/main" xmlns="" id="{3D9E4122-2035-4F7C-9DF3-C5437DCC4B87}"/>
              </a:ext>
            </a:extLst>
          </p:cNvPr>
          <p:cNvSpPr/>
          <p:nvPr/>
        </p:nvSpPr>
        <p:spPr>
          <a:xfrm>
            <a:off x="44370" y="4715090"/>
            <a:ext cx="1647310" cy="400110"/>
          </a:xfrm>
          <a:prstGeom prst="rect">
            <a:avLst/>
          </a:prstGeom>
          <a:noFill/>
        </p:spPr>
        <p:txBody>
          <a:bodyPr wrap="none">
            <a:spAutoFit/>
          </a:bodyPr>
          <a:lstStyle/>
          <a:p>
            <a:pPr algn="ctr"/>
            <a:r>
              <a:rPr lang="es-AR" sz="2000" b="1" dirty="0">
                <a:solidFill>
                  <a:prstClr val="black"/>
                </a:solidFill>
              </a:rPr>
              <a:t>PRODUCCION</a:t>
            </a:r>
          </a:p>
        </p:txBody>
      </p:sp>
      <p:sp>
        <p:nvSpPr>
          <p:cNvPr id="40" name="CuadroTexto 39">
            <a:extLst>
              <a:ext uri="{FF2B5EF4-FFF2-40B4-BE49-F238E27FC236}">
                <a16:creationId xmlns:a16="http://schemas.microsoft.com/office/drawing/2014/main" xmlns="" id="{8D0B2E03-262C-4D12-82F8-B4BC406B763B}"/>
              </a:ext>
            </a:extLst>
          </p:cNvPr>
          <p:cNvSpPr txBox="1"/>
          <p:nvPr/>
        </p:nvSpPr>
        <p:spPr>
          <a:xfrm>
            <a:off x="23246" y="5216115"/>
            <a:ext cx="1800097" cy="584775"/>
          </a:xfrm>
          <a:prstGeom prst="rect">
            <a:avLst/>
          </a:prstGeom>
          <a:noFill/>
          <a:ln w="12700">
            <a:noFill/>
            <a:prstDash val="sysDot"/>
          </a:ln>
        </p:spPr>
        <p:txBody>
          <a:bodyPr wrap="square" rtlCol="0">
            <a:spAutoFit/>
          </a:bodyPr>
          <a:lstStyle/>
          <a:p>
            <a:r>
              <a:rPr lang="es-AR" sz="1600" b="1" dirty="0">
                <a:solidFill>
                  <a:prstClr val="black"/>
                </a:solidFill>
              </a:rPr>
              <a:t>Vs FEB18</a:t>
            </a:r>
            <a:r>
              <a:rPr lang="es-AR" sz="1600" b="1" dirty="0">
                <a:solidFill>
                  <a:prstClr val="black"/>
                </a:solidFill>
                <a:sym typeface="Wingdings" panose="05000000000000000000" pitchFamily="2" charset="2"/>
              </a:rPr>
              <a:t>-16,4</a:t>
            </a:r>
            <a:r>
              <a:rPr lang="es-AR" sz="1600" b="1" dirty="0">
                <a:solidFill>
                  <a:prstClr val="black"/>
                </a:solidFill>
              </a:rPr>
              <a:t>%</a:t>
            </a:r>
          </a:p>
          <a:p>
            <a:r>
              <a:rPr lang="es-AR" sz="1600" b="1" dirty="0" err="1">
                <a:solidFill>
                  <a:prstClr val="black"/>
                </a:solidFill>
              </a:rPr>
              <a:t>Acum</a:t>
            </a:r>
            <a:r>
              <a:rPr lang="es-AR" sz="1600" b="1" dirty="0">
                <a:solidFill>
                  <a:prstClr val="black"/>
                </a:solidFill>
              </a:rPr>
              <a:t> </a:t>
            </a:r>
            <a:r>
              <a:rPr lang="es-AR" sz="1600" b="1" dirty="0">
                <a:solidFill>
                  <a:prstClr val="black"/>
                </a:solidFill>
                <a:sym typeface="Wingdings" panose="05000000000000000000" pitchFamily="2" charset="2"/>
              </a:rPr>
              <a:t>-22,1</a:t>
            </a:r>
            <a:r>
              <a:rPr lang="es-AR" sz="1600" b="1" dirty="0">
                <a:solidFill>
                  <a:prstClr val="black"/>
                </a:solidFill>
              </a:rPr>
              <a:t>%</a:t>
            </a:r>
            <a:endParaRPr lang="es-ES" sz="1600" b="1" dirty="0">
              <a:solidFill>
                <a:prstClr val="black"/>
              </a:solidFill>
            </a:endParaRPr>
          </a:p>
        </p:txBody>
      </p:sp>
      <p:pic>
        <p:nvPicPr>
          <p:cNvPr id="41" name="Picture 14" descr="Resultado de imagen para icon de INDUSTRIA AUTOMOTRIZ">
            <a:extLst>
              <a:ext uri="{FF2B5EF4-FFF2-40B4-BE49-F238E27FC236}">
                <a16:creationId xmlns:a16="http://schemas.microsoft.com/office/drawing/2014/main" xmlns="" id="{1B78D182-E045-41D3-B512-4F5EDCD214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728" y="3780284"/>
            <a:ext cx="1156506" cy="1156506"/>
          </a:xfrm>
          <a:prstGeom prst="rect">
            <a:avLst/>
          </a:prstGeom>
          <a:noFill/>
          <a:extLst>
            <a:ext uri="{909E8E84-426E-40DD-AFC4-6F175D3DCCD1}">
              <a14:hiddenFill xmlns:a14="http://schemas.microsoft.com/office/drawing/2010/main">
                <a:solidFill>
                  <a:srgbClr val="FFFFFF"/>
                </a:solidFill>
              </a14:hiddenFill>
            </a:ext>
          </a:extLst>
        </p:spPr>
      </p:pic>
      <p:sp>
        <p:nvSpPr>
          <p:cNvPr id="42" name="19 Rectángulo">
            <a:extLst>
              <a:ext uri="{FF2B5EF4-FFF2-40B4-BE49-F238E27FC236}">
                <a16:creationId xmlns:a16="http://schemas.microsoft.com/office/drawing/2014/main" xmlns="" id="{A51ECFE3-3476-48DA-821A-8F6748635037}"/>
              </a:ext>
            </a:extLst>
          </p:cNvPr>
          <p:cNvSpPr/>
          <p:nvPr/>
        </p:nvSpPr>
        <p:spPr>
          <a:xfrm>
            <a:off x="2339752" y="4648762"/>
            <a:ext cx="824136" cy="461665"/>
          </a:xfrm>
          <a:prstGeom prst="rect">
            <a:avLst/>
          </a:prstGeom>
          <a:noFill/>
        </p:spPr>
        <p:txBody>
          <a:bodyPr wrap="none">
            <a:spAutoFit/>
          </a:bodyPr>
          <a:lstStyle/>
          <a:p>
            <a:pPr algn="ctr"/>
            <a:r>
              <a:rPr lang="es-AR" sz="2400" b="1" dirty="0">
                <a:solidFill>
                  <a:prstClr val="black"/>
                </a:solidFill>
              </a:rPr>
              <a:t>0 Km</a:t>
            </a:r>
          </a:p>
        </p:txBody>
      </p:sp>
      <p:sp>
        <p:nvSpPr>
          <p:cNvPr id="43" name="CuadroTexto 42">
            <a:extLst>
              <a:ext uri="{FF2B5EF4-FFF2-40B4-BE49-F238E27FC236}">
                <a16:creationId xmlns:a16="http://schemas.microsoft.com/office/drawing/2014/main" xmlns="" id="{90C6D20D-635C-4D8D-96CC-A25ACA45A963}"/>
              </a:ext>
            </a:extLst>
          </p:cNvPr>
          <p:cNvSpPr txBox="1"/>
          <p:nvPr/>
        </p:nvSpPr>
        <p:spPr>
          <a:xfrm>
            <a:off x="1835700" y="5216115"/>
            <a:ext cx="1816427" cy="584775"/>
          </a:xfrm>
          <a:prstGeom prst="rect">
            <a:avLst/>
          </a:prstGeom>
          <a:noFill/>
          <a:ln w="12700">
            <a:noFill/>
            <a:prstDash val="sysDot"/>
          </a:ln>
        </p:spPr>
        <p:txBody>
          <a:bodyPr wrap="square" rtlCol="0">
            <a:spAutoFit/>
          </a:bodyPr>
          <a:lstStyle/>
          <a:p>
            <a:r>
              <a:rPr lang="es-AR" sz="1600" b="1" dirty="0">
                <a:solidFill>
                  <a:prstClr val="black"/>
                </a:solidFill>
              </a:rPr>
              <a:t>Vs FEB18 </a:t>
            </a:r>
            <a:r>
              <a:rPr lang="es-AR" sz="1600" b="1" dirty="0">
                <a:solidFill>
                  <a:prstClr val="black"/>
                </a:solidFill>
                <a:sym typeface="Wingdings" panose="05000000000000000000" pitchFamily="2" charset="2"/>
              </a:rPr>
              <a:t>-42,9</a:t>
            </a:r>
            <a:r>
              <a:rPr lang="es-AR" sz="1600" b="1" dirty="0">
                <a:solidFill>
                  <a:prstClr val="black"/>
                </a:solidFill>
              </a:rPr>
              <a:t>%</a:t>
            </a:r>
          </a:p>
          <a:p>
            <a:r>
              <a:rPr lang="es-AR" sz="1600" b="1" dirty="0" err="1">
                <a:solidFill>
                  <a:prstClr val="black"/>
                </a:solidFill>
              </a:rPr>
              <a:t>Acum</a:t>
            </a:r>
            <a:r>
              <a:rPr lang="es-AR" sz="1600" b="1" dirty="0">
                <a:solidFill>
                  <a:prstClr val="black"/>
                </a:solidFill>
              </a:rPr>
              <a:t> </a:t>
            </a:r>
            <a:r>
              <a:rPr lang="es-AR" sz="1600" b="1" dirty="0">
                <a:solidFill>
                  <a:prstClr val="black"/>
                </a:solidFill>
                <a:sym typeface="Wingdings" panose="05000000000000000000" pitchFamily="2" charset="2"/>
              </a:rPr>
              <a:t>-47,5</a:t>
            </a:r>
            <a:r>
              <a:rPr lang="es-AR" sz="1600" b="1" dirty="0">
                <a:solidFill>
                  <a:prstClr val="black"/>
                </a:solidFill>
              </a:rPr>
              <a:t>%</a:t>
            </a:r>
            <a:endParaRPr lang="es-ES" sz="1600" b="1" dirty="0">
              <a:solidFill>
                <a:prstClr val="black"/>
              </a:solidFill>
            </a:endParaRPr>
          </a:p>
        </p:txBody>
      </p:sp>
      <p:pic>
        <p:nvPicPr>
          <p:cNvPr id="44" name="Picture 16" descr="Imagen relacionada">
            <a:extLst>
              <a:ext uri="{FF2B5EF4-FFF2-40B4-BE49-F238E27FC236}">
                <a16:creationId xmlns:a16="http://schemas.microsoft.com/office/drawing/2014/main" xmlns="" id="{06C3E6F1-AC57-4E2A-8CFA-09AA38A66E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5697" y="4026075"/>
            <a:ext cx="642521" cy="642521"/>
          </a:xfrm>
          <a:prstGeom prst="rect">
            <a:avLst/>
          </a:prstGeom>
          <a:noFill/>
          <a:extLst>
            <a:ext uri="{909E8E84-426E-40DD-AFC4-6F175D3DCCD1}">
              <a14:hiddenFill xmlns:a14="http://schemas.microsoft.com/office/drawing/2010/main">
                <a:solidFill>
                  <a:srgbClr val="FFFFFF"/>
                </a:solidFill>
              </a14:hiddenFill>
            </a:ext>
          </a:extLst>
        </p:spPr>
      </p:pic>
      <p:sp>
        <p:nvSpPr>
          <p:cNvPr id="45" name="7182 Rectángulo">
            <a:extLst>
              <a:ext uri="{FF2B5EF4-FFF2-40B4-BE49-F238E27FC236}">
                <a16:creationId xmlns:a16="http://schemas.microsoft.com/office/drawing/2014/main" xmlns="" id="{3E35753C-E8DD-4317-BDA6-FE23066AFDEC}"/>
              </a:ext>
            </a:extLst>
          </p:cNvPr>
          <p:cNvSpPr/>
          <p:nvPr/>
        </p:nvSpPr>
        <p:spPr>
          <a:xfrm>
            <a:off x="5398180" y="4762858"/>
            <a:ext cx="2018701" cy="461665"/>
          </a:xfrm>
          <a:prstGeom prst="rect">
            <a:avLst/>
          </a:prstGeom>
        </p:spPr>
        <p:txBody>
          <a:bodyPr wrap="square">
            <a:spAutoFit/>
          </a:bodyPr>
          <a:lstStyle/>
          <a:p>
            <a:pPr algn="ctr"/>
            <a:r>
              <a:rPr lang="es-AR" sz="2400" b="1" dirty="0">
                <a:solidFill>
                  <a:prstClr val="black"/>
                </a:solidFill>
              </a:rPr>
              <a:t>DESEMPLEO</a:t>
            </a:r>
            <a:endParaRPr lang="es-AR" dirty="0">
              <a:solidFill>
                <a:prstClr val="black"/>
              </a:solidFill>
            </a:endParaRPr>
          </a:p>
        </p:txBody>
      </p:sp>
      <p:sp>
        <p:nvSpPr>
          <p:cNvPr id="46" name="CuadroTexto 45">
            <a:extLst>
              <a:ext uri="{FF2B5EF4-FFF2-40B4-BE49-F238E27FC236}">
                <a16:creationId xmlns:a16="http://schemas.microsoft.com/office/drawing/2014/main" xmlns="" id="{E6D1A0BF-C47C-404A-ADC6-3F1A3C5773BB}"/>
              </a:ext>
            </a:extLst>
          </p:cNvPr>
          <p:cNvSpPr txBox="1"/>
          <p:nvPr/>
        </p:nvSpPr>
        <p:spPr>
          <a:xfrm>
            <a:off x="5893852" y="5226567"/>
            <a:ext cx="1126420" cy="646331"/>
          </a:xfrm>
          <a:prstGeom prst="rect">
            <a:avLst/>
          </a:prstGeom>
          <a:noFill/>
          <a:ln w="12700">
            <a:noFill/>
            <a:prstDash val="sysDot"/>
          </a:ln>
        </p:spPr>
        <p:txBody>
          <a:bodyPr wrap="square" rtlCol="0" anchor="ctr">
            <a:spAutoFit/>
          </a:bodyPr>
          <a:lstStyle/>
          <a:p>
            <a:pPr algn="ctr"/>
            <a:r>
              <a:rPr lang="es-AR" b="1" dirty="0">
                <a:solidFill>
                  <a:prstClr val="black"/>
                </a:solidFill>
                <a:sym typeface="Wingdings" panose="05000000000000000000" pitchFamily="2" charset="2"/>
              </a:rPr>
              <a:t>9,0</a:t>
            </a:r>
            <a:r>
              <a:rPr lang="es-AR" b="1" dirty="0">
                <a:solidFill>
                  <a:prstClr val="black"/>
                </a:solidFill>
              </a:rPr>
              <a:t>%</a:t>
            </a:r>
          </a:p>
          <a:p>
            <a:pPr algn="ctr"/>
            <a:endParaRPr lang="es-ES" b="1" dirty="0">
              <a:solidFill>
                <a:prstClr val="black"/>
              </a:solidFill>
            </a:endParaRPr>
          </a:p>
        </p:txBody>
      </p:sp>
      <p:sp>
        <p:nvSpPr>
          <p:cNvPr id="47" name="7182 Rectángulo">
            <a:extLst>
              <a:ext uri="{FF2B5EF4-FFF2-40B4-BE49-F238E27FC236}">
                <a16:creationId xmlns:a16="http://schemas.microsoft.com/office/drawing/2014/main" xmlns="" id="{661B7B93-BD1C-4CD4-B472-BCCAC077D0B6}"/>
              </a:ext>
            </a:extLst>
          </p:cNvPr>
          <p:cNvSpPr/>
          <p:nvPr/>
        </p:nvSpPr>
        <p:spPr>
          <a:xfrm>
            <a:off x="3896116" y="4763161"/>
            <a:ext cx="1411490" cy="461665"/>
          </a:xfrm>
          <a:prstGeom prst="rect">
            <a:avLst/>
          </a:prstGeom>
        </p:spPr>
        <p:txBody>
          <a:bodyPr wrap="square">
            <a:spAutoFit/>
          </a:bodyPr>
          <a:lstStyle/>
          <a:p>
            <a:pPr algn="ctr"/>
            <a:r>
              <a:rPr lang="es-AR" sz="2400" b="1" dirty="0">
                <a:solidFill>
                  <a:prstClr val="black"/>
                </a:solidFill>
              </a:rPr>
              <a:t>POBREZA</a:t>
            </a:r>
            <a:endParaRPr lang="es-AR" dirty="0">
              <a:solidFill>
                <a:prstClr val="black"/>
              </a:solidFill>
            </a:endParaRPr>
          </a:p>
        </p:txBody>
      </p:sp>
      <p:sp>
        <p:nvSpPr>
          <p:cNvPr id="48" name="CuadroTexto 47">
            <a:extLst>
              <a:ext uri="{FF2B5EF4-FFF2-40B4-BE49-F238E27FC236}">
                <a16:creationId xmlns:a16="http://schemas.microsoft.com/office/drawing/2014/main" xmlns="" id="{B5DE1934-A276-44C9-9CCA-42DE3BE007FD}"/>
              </a:ext>
            </a:extLst>
          </p:cNvPr>
          <p:cNvSpPr txBox="1"/>
          <p:nvPr/>
        </p:nvSpPr>
        <p:spPr>
          <a:xfrm>
            <a:off x="4040132" y="5224523"/>
            <a:ext cx="1071564" cy="646331"/>
          </a:xfrm>
          <a:prstGeom prst="rect">
            <a:avLst/>
          </a:prstGeom>
          <a:noFill/>
          <a:ln w="12700">
            <a:noFill/>
            <a:prstDash val="sysDot"/>
          </a:ln>
        </p:spPr>
        <p:txBody>
          <a:bodyPr wrap="square" rtlCol="0">
            <a:spAutoFit/>
          </a:bodyPr>
          <a:lstStyle/>
          <a:p>
            <a:pPr algn="ctr"/>
            <a:r>
              <a:rPr lang="es-AR" b="1" dirty="0">
                <a:solidFill>
                  <a:prstClr val="black"/>
                </a:solidFill>
                <a:sym typeface="Wingdings" panose="05000000000000000000" pitchFamily="2" charset="2"/>
              </a:rPr>
              <a:t></a:t>
            </a:r>
            <a:r>
              <a:rPr lang="es-AR" b="1" dirty="0">
                <a:solidFill>
                  <a:prstClr val="black"/>
                </a:solidFill>
              </a:rPr>
              <a:t>33,6%</a:t>
            </a:r>
          </a:p>
          <a:p>
            <a:pPr algn="ctr"/>
            <a:endParaRPr lang="es-ES" b="1" dirty="0">
              <a:solidFill>
                <a:prstClr val="black"/>
              </a:solidFill>
            </a:endParaRPr>
          </a:p>
        </p:txBody>
      </p:sp>
      <p:sp>
        <p:nvSpPr>
          <p:cNvPr id="49" name="7182 Rectángulo">
            <a:extLst>
              <a:ext uri="{FF2B5EF4-FFF2-40B4-BE49-F238E27FC236}">
                <a16:creationId xmlns:a16="http://schemas.microsoft.com/office/drawing/2014/main" xmlns="" id="{0E279CCA-56A4-4E40-B136-345FFC56ADBA}"/>
              </a:ext>
            </a:extLst>
          </p:cNvPr>
          <p:cNvSpPr/>
          <p:nvPr/>
        </p:nvSpPr>
        <p:spPr>
          <a:xfrm>
            <a:off x="7868005" y="4747233"/>
            <a:ext cx="660306" cy="461665"/>
          </a:xfrm>
          <a:prstGeom prst="rect">
            <a:avLst/>
          </a:prstGeom>
        </p:spPr>
        <p:txBody>
          <a:bodyPr wrap="square">
            <a:spAutoFit/>
          </a:bodyPr>
          <a:lstStyle/>
          <a:p>
            <a:r>
              <a:rPr lang="es-AR" sz="2400" b="1" dirty="0">
                <a:solidFill>
                  <a:prstClr val="black"/>
                </a:solidFill>
              </a:rPr>
              <a:t>PIB</a:t>
            </a:r>
            <a:endParaRPr lang="es-AR" dirty="0">
              <a:solidFill>
                <a:prstClr val="black"/>
              </a:solidFill>
            </a:endParaRPr>
          </a:p>
        </p:txBody>
      </p:sp>
      <p:sp>
        <p:nvSpPr>
          <p:cNvPr id="50" name="CuadroTexto 49">
            <a:extLst>
              <a:ext uri="{FF2B5EF4-FFF2-40B4-BE49-F238E27FC236}">
                <a16:creationId xmlns:a16="http://schemas.microsoft.com/office/drawing/2014/main" xmlns="" id="{23A582AB-A8D1-47B3-B188-CEFB1544E890}"/>
              </a:ext>
            </a:extLst>
          </p:cNvPr>
          <p:cNvSpPr txBox="1"/>
          <p:nvPr/>
        </p:nvSpPr>
        <p:spPr>
          <a:xfrm>
            <a:off x="7564428" y="5226567"/>
            <a:ext cx="1311693" cy="646331"/>
          </a:xfrm>
          <a:prstGeom prst="rect">
            <a:avLst/>
          </a:prstGeom>
          <a:noFill/>
          <a:ln w="12700">
            <a:noFill/>
            <a:prstDash val="sysDot"/>
          </a:ln>
        </p:spPr>
        <p:txBody>
          <a:bodyPr wrap="square" rtlCol="0">
            <a:spAutoFit/>
          </a:bodyPr>
          <a:lstStyle/>
          <a:p>
            <a:pPr algn="ctr"/>
            <a:endParaRPr lang="es-AR" b="1" dirty="0">
              <a:solidFill>
                <a:prstClr val="black"/>
              </a:solidFill>
              <a:sym typeface="Wingdings" panose="05000000000000000000" pitchFamily="2" charset="2"/>
            </a:endParaRPr>
          </a:p>
          <a:p>
            <a:pPr algn="ctr"/>
            <a:r>
              <a:rPr lang="es-AR" b="1" dirty="0">
                <a:solidFill>
                  <a:prstClr val="black"/>
                </a:solidFill>
                <a:sym typeface="Wingdings" panose="05000000000000000000" pitchFamily="2" charset="2"/>
              </a:rPr>
              <a:t>-3,5</a:t>
            </a:r>
            <a:r>
              <a:rPr lang="es-AR" b="1" dirty="0">
                <a:solidFill>
                  <a:prstClr val="black"/>
                </a:solidFill>
              </a:rPr>
              <a:t>%</a:t>
            </a:r>
            <a:endParaRPr lang="es-ES" b="1" dirty="0">
              <a:solidFill>
                <a:prstClr val="black"/>
              </a:solidFill>
            </a:endParaRPr>
          </a:p>
        </p:txBody>
      </p:sp>
      <p:sp>
        <p:nvSpPr>
          <p:cNvPr id="51" name="7182 Rectángulo">
            <a:extLst>
              <a:ext uri="{FF2B5EF4-FFF2-40B4-BE49-F238E27FC236}">
                <a16:creationId xmlns:a16="http://schemas.microsoft.com/office/drawing/2014/main" xmlns="" id="{C233DE7D-57BA-47AD-8FED-26096CB15C69}"/>
              </a:ext>
            </a:extLst>
          </p:cNvPr>
          <p:cNvSpPr/>
          <p:nvPr/>
        </p:nvSpPr>
        <p:spPr>
          <a:xfrm>
            <a:off x="7446414" y="5251244"/>
            <a:ext cx="1551821" cy="261610"/>
          </a:xfrm>
          <a:prstGeom prst="rect">
            <a:avLst/>
          </a:prstGeom>
          <a:ln>
            <a:noFill/>
          </a:ln>
        </p:spPr>
        <p:txBody>
          <a:bodyPr wrap="square">
            <a:spAutoFit/>
          </a:bodyPr>
          <a:lstStyle/>
          <a:p>
            <a:pPr algn="ctr"/>
            <a:r>
              <a:rPr lang="es-AR" sz="1050" b="1" dirty="0">
                <a:solidFill>
                  <a:prstClr val="black"/>
                </a:solidFill>
              </a:rPr>
              <a:t> Q3 2018 VS Q3 2017</a:t>
            </a:r>
            <a:endParaRPr lang="es-AR" sz="900" dirty="0">
              <a:solidFill>
                <a:prstClr val="black"/>
              </a:solidFill>
            </a:endParaRPr>
          </a:p>
        </p:txBody>
      </p:sp>
      <p:sp>
        <p:nvSpPr>
          <p:cNvPr id="52" name="TextBox 48">
            <a:extLst>
              <a:ext uri="{FF2B5EF4-FFF2-40B4-BE49-F238E27FC236}">
                <a16:creationId xmlns:a16="http://schemas.microsoft.com/office/drawing/2014/main" xmlns="" id="{9B7699F5-9FC0-48B1-B070-908B9D6F7ACD}"/>
              </a:ext>
            </a:extLst>
          </p:cNvPr>
          <p:cNvSpPr txBox="1"/>
          <p:nvPr/>
        </p:nvSpPr>
        <p:spPr>
          <a:xfrm>
            <a:off x="50230" y="5032696"/>
            <a:ext cx="1795812" cy="215444"/>
          </a:xfrm>
          <a:prstGeom prst="rect">
            <a:avLst/>
          </a:prstGeom>
          <a:noFill/>
        </p:spPr>
        <p:txBody>
          <a:bodyPr wrap="square" rtlCol="0">
            <a:spAutoFit/>
          </a:bodyPr>
          <a:lstStyle/>
          <a:p>
            <a:pPr algn="ctr"/>
            <a:r>
              <a:rPr lang="es-AR" sz="800" b="1" dirty="0">
                <a:solidFill>
                  <a:prstClr val="white">
                    <a:lumMod val="50000"/>
                  </a:prstClr>
                </a:solidFill>
              </a:rPr>
              <a:t>PRODUCCION AUTOMOTOR</a:t>
            </a:r>
            <a:endParaRPr lang="en-US" sz="800" b="1" dirty="0">
              <a:solidFill>
                <a:prstClr val="white">
                  <a:lumMod val="50000"/>
                </a:prstClr>
              </a:solidFill>
            </a:endParaRPr>
          </a:p>
        </p:txBody>
      </p:sp>
      <p:sp>
        <p:nvSpPr>
          <p:cNvPr id="53" name="TextBox 48">
            <a:extLst>
              <a:ext uri="{FF2B5EF4-FFF2-40B4-BE49-F238E27FC236}">
                <a16:creationId xmlns:a16="http://schemas.microsoft.com/office/drawing/2014/main" xmlns="" id="{3D54F1B7-651D-4F2F-9CBC-85BEAE4DD909}"/>
              </a:ext>
            </a:extLst>
          </p:cNvPr>
          <p:cNvSpPr txBox="1"/>
          <p:nvPr/>
        </p:nvSpPr>
        <p:spPr>
          <a:xfrm>
            <a:off x="1907704" y="5021585"/>
            <a:ext cx="1795812" cy="215444"/>
          </a:xfrm>
          <a:prstGeom prst="rect">
            <a:avLst/>
          </a:prstGeom>
          <a:noFill/>
        </p:spPr>
        <p:txBody>
          <a:bodyPr wrap="square" rtlCol="0">
            <a:spAutoFit/>
          </a:bodyPr>
          <a:lstStyle/>
          <a:p>
            <a:pPr algn="ctr"/>
            <a:r>
              <a:rPr lang="es-AR" sz="800" b="1" dirty="0">
                <a:solidFill>
                  <a:prstClr val="white">
                    <a:lumMod val="50000"/>
                  </a:prstClr>
                </a:solidFill>
              </a:rPr>
              <a:t>PATENTAMIENTO AUTOMOTOR</a:t>
            </a:r>
            <a:endParaRPr lang="en-US" sz="800" b="1" dirty="0">
              <a:solidFill>
                <a:prstClr val="white">
                  <a:lumMod val="50000"/>
                </a:prstClr>
              </a:solidFill>
            </a:endParaRPr>
          </a:p>
        </p:txBody>
      </p:sp>
      <p:pic>
        <p:nvPicPr>
          <p:cNvPr id="54" name="Picture 2" descr="Resultado de imagen para ICONO DE PIRAMIDE DE INGRESOS">
            <a:extLst>
              <a:ext uri="{FF2B5EF4-FFF2-40B4-BE49-F238E27FC236}">
                <a16:creationId xmlns:a16="http://schemas.microsoft.com/office/drawing/2014/main" xmlns="" id="{94F80D49-C8BF-4150-AE0B-C4BC06343D7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55698" y="4003527"/>
            <a:ext cx="720538" cy="72053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xmlns="" id="{B6C1F9A5-130C-4599-8979-1EB893C6004F}"/>
              </a:ext>
            </a:extLst>
          </p:cNvPr>
          <p:cNvSpPr/>
          <p:nvPr/>
        </p:nvSpPr>
        <p:spPr>
          <a:xfrm>
            <a:off x="0" y="620688"/>
            <a:ext cx="9141642" cy="5737776"/>
          </a:xfrm>
          <a:prstGeom prst="rect">
            <a:avLst/>
          </a:prstGeom>
          <a:solidFill>
            <a:srgbClr val="00B0F0">
              <a:alpha val="15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645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
        <p:nvSpPr>
          <p:cNvPr id="3" name="1 Título"/>
          <p:cNvSpPr txBox="1">
            <a:spLocks/>
          </p:cNvSpPr>
          <p:nvPr/>
        </p:nvSpPr>
        <p:spPr>
          <a:xfrm>
            <a:off x="1907704" y="2420890"/>
            <a:ext cx="7175552" cy="574675"/>
          </a:xfrm>
          <a:prstGeom prst="rect">
            <a:avLst/>
          </a:prstGeom>
        </p:spPr>
        <p:txBody>
          <a:bodyPr vert="horz" lIns="91440" tIns="45720" rIns="91440" bIns="45720" rtlCol="0" anchor="t">
            <a:noAutofit/>
          </a:bodyPr>
          <a:lstStyle/>
          <a:p>
            <a:pPr lvl="0">
              <a:spcBef>
                <a:spcPct val="0"/>
              </a:spcBef>
              <a:defRPr/>
            </a:pPr>
            <a:r>
              <a:rPr lang="es-AR" sz="2800" b="1" dirty="0">
                <a:solidFill>
                  <a:schemeClr val="bg1"/>
                </a:solidFill>
              </a:rPr>
              <a:t>Metodología</a:t>
            </a:r>
          </a:p>
        </p:txBody>
      </p:sp>
      <p:sp>
        <p:nvSpPr>
          <p:cNvPr id="4" name="1 Título"/>
          <p:cNvSpPr txBox="1">
            <a:spLocks/>
          </p:cNvSpPr>
          <p:nvPr/>
        </p:nvSpPr>
        <p:spPr>
          <a:xfrm>
            <a:off x="1979712" y="4871334"/>
            <a:ext cx="6429420" cy="1293970"/>
          </a:xfrm>
          <a:prstGeom prst="rect">
            <a:avLst/>
          </a:prstGeom>
        </p:spPr>
        <p:txBody>
          <a:bodyPr vert="horz" lIns="91440" tIns="45720" rIns="91440" bIns="45720" rtlCol="0" anchor="t">
            <a:noAutofit/>
          </a:bodyPr>
          <a:lstStyle/>
          <a:p>
            <a:pPr>
              <a:spcBef>
                <a:spcPct val="0"/>
              </a:spcBef>
              <a:defRPr/>
            </a:pPr>
            <a:r>
              <a:rPr lang="es-AR" sz="2600" dirty="0">
                <a:solidFill>
                  <a:schemeClr val="bg1"/>
                </a:solidFill>
                <a:latin typeface="+mj-lt"/>
                <a:ea typeface="+mj-ea"/>
                <a:cs typeface="Arial" pitchFamily="34" charset="0"/>
              </a:rPr>
              <a:t>Febrero 2018</a:t>
            </a:r>
            <a:endParaRPr lang="es-ES" sz="2600" b="1" dirty="0">
              <a:solidFill>
                <a:schemeClr val="bg1"/>
              </a:solidFill>
              <a:latin typeface="+mj-lt"/>
              <a:ea typeface="+mj-ea"/>
              <a:cs typeface="Arial" pitchFamily="34" charset="0"/>
            </a:endParaRPr>
          </a:p>
        </p:txBody>
      </p:sp>
      <p:cxnSp>
        <p:nvCxnSpPr>
          <p:cNvPr id="5" name="4 Conector recto"/>
          <p:cNvCxnSpPr/>
          <p:nvPr/>
        </p:nvCxnSpPr>
        <p:spPr>
          <a:xfrm>
            <a:off x="2357422" y="3284986"/>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58892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7F6F8B85-83A9-4FE7-B6E1-54968C67ACA4}"/>
              </a:ext>
            </a:extLst>
          </p:cNvPr>
          <p:cNvSpPr txBox="1">
            <a:spLocks/>
          </p:cNvSpPr>
          <p:nvPr/>
        </p:nvSpPr>
        <p:spPr>
          <a:xfrm>
            <a:off x="0" y="46718"/>
            <a:ext cx="8858280" cy="882859"/>
          </a:xfrm>
          <a:prstGeom prst="rect">
            <a:avLst/>
          </a:prstGeom>
        </p:spPr>
        <p:txBody>
          <a:bodyPr vert="horz" lIns="91440" tIns="45720" rIns="91440" bIns="45720" rtlCol="0" anchor="t">
            <a:noAutofit/>
          </a:bodyPr>
          <a:lstStyle/>
          <a:p>
            <a:pPr>
              <a:spcBef>
                <a:spcPct val="0"/>
              </a:spcBef>
              <a:defRPr/>
            </a:pPr>
            <a:r>
              <a:rPr lang="es-AR" sz="2800" b="1" dirty="0">
                <a:solidFill>
                  <a:srgbClr val="FF6600"/>
                </a:solidFill>
                <a:latin typeface="+mj-lt"/>
                <a:ea typeface="+mj-ea"/>
                <a:cs typeface="Arial" pitchFamily="34" charset="0"/>
              </a:rPr>
              <a:t>Composición de nuestra Canasta</a:t>
            </a:r>
            <a:endParaRPr lang="es-AR" sz="2000" b="1" dirty="0">
              <a:solidFill>
                <a:srgbClr val="FF6600"/>
              </a:solidFill>
              <a:latin typeface="+mj-lt"/>
              <a:ea typeface="+mj-ea"/>
              <a:cs typeface="Arial" pitchFamily="34" charset="0"/>
            </a:endParaRPr>
          </a:p>
          <a:p>
            <a:pPr>
              <a:spcBef>
                <a:spcPct val="0"/>
              </a:spcBef>
              <a:defRPr/>
            </a:pPr>
            <a:r>
              <a:rPr lang="es-AR" sz="2000" dirty="0">
                <a:solidFill>
                  <a:srgbClr val="00B0F0"/>
                </a:solidFill>
                <a:latin typeface="+mj-lt"/>
                <a:ea typeface="+mj-ea"/>
                <a:cs typeface="Arial" pitchFamily="34" charset="0"/>
              </a:rPr>
              <a:t>238 Categorías de Consumo Masivo – Productos empaquetados </a:t>
            </a:r>
            <a:endParaRPr lang="es-ES" sz="2000" dirty="0">
              <a:solidFill>
                <a:srgbClr val="00B0F0"/>
              </a:solidFill>
              <a:latin typeface="+mj-lt"/>
              <a:ea typeface="+mj-ea"/>
              <a:cs typeface="Arial" pitchFamily="34" charset="0"/>
            </a:endParaRPr>
          </a:p>
        </p:txBody>
      </p:sp>
      <p:graphicFrame>
        <p:nvGraphicFramePr>
          <p:cNvPr id="3" name="Tabla 2">
            <a:extLst>
              <a:ext uri="{FF2B5EF4-FFF2-40B4-BE49-F238E27FC236}">
                <a16:creationId xmlns:a16="http://schemas.microsoft.com/office/drawing/2014/main" xmlns="" id="{6D61BC2B-9056-4276-8CEB-8C958709304D}"/>
              </a:ext>
            </a:extLst>
          </p:cNvPr>
          <p:cNvGraphicFramePr>
            <a:graphicFrameLocks noGrp="1"/>
          </p:cNvGraphicFramePr>
          <p:nvPr>
            <p:extLst>
              <p:ext uri="{D42A27DB-BD31-4B8C-83A1-F6EECF244321}">
                <p14:modId xmlns:p14="http://schemas.microsoft.com/office/powerpoint/2010/main" val="1927465878"/>
              </p:ext>
            </p:extLst>
          </p:nvPr>
        </p:nvGraphicFramePr>
        <p:xfrm>
          <a:off x="53751" y="929577"/>
          <a:ext cx="9036498" cy="5596611"/>
        </p:xfrm>
        <a:graphic>
          <a:graphicData uri="http://schemas.openxmlformats.org/drawingml/2006/table">
            <a:tbl>
              <a:tblPr firstRow="1" bandRow="1">
                <a:tableStyleId>{5C22544A-7EE6-4342-B048-85BDC9FD1C3A}</a:tableStyleId>
              </a:tblPr>
              <a:tblGrid>
                <a:gridCol w="1192541">
                  <a:extLst>
                    <a:ext uri="{9D8B030D-6E8A-4147-A177-3AD203B41FA5}">
                      <a16:colId xmlns:a16="http://schemas.microsoft.com/office/drawing/2014/main" xmlns="" val="20000"/>
                    </a:ext>
                  </a:extLst>
                </a:gridCol>
                <a:gridCol w="1121388">
                  <a:extLst>
                    <a:ext uri="{9D8B030D-6E8A-4147-A177-3AD203B41FA5}">
                      <a16:colId xmlns:a16="http://schemas.microsoft.com/office/drawing/2014/main" xmlns="" val="20001"/>
                    </a:ext>
                  </a:extLst>
                </a:gridCol>
                <a:gridCol w="1356350">
                  <a:extLst>
                    <a:ext uri="{9D8B030D-6E8A-4147-A177-3AD203B41FA5}">
                      <a16:colId xmlns:a16="http://schemas.microsoft.com/office/drawing/2014/main" xmlns="" val="20002"/>
                    </a:ext>
                  </a:extLst>
                </a:gridCol>
                <a:gridCol w="1424034">
                  <a:extLst>
                    <a:ext uri="{9D8B030D-6E8A-4147-A177-3AD203B41FA5}">
                      <a16:colId xmlns:a16="http://schemas.microsoft.com/office/drawing/2014/main" xmlns="" val="20003"/>
                    </a:ext>
                  </a:extLst>
                </a:gridCol>
                <a:gridCol w="1252451">
                  <a:extLst>
                    <a:ext uri="{9D8B030D-6E8A-4147-A177-3AD203B41FA5}">
                      <a16:colId xmlns:a16="http://schemas.microsoft.com/office/drawing/2014/main" xmlns="" val="20004"/>
                    </a:ext>
                  </a:extLst>
                </a:gridCol>
                <a:gridCol w="1456965">
                  <a:extLst>
                    <a:ext uri="{9D8B030D-6E8A-4147-A177-3AD203B41FA5}">
                      <a16:colId xmlns:a16="http://schemas.microsoft.com/office/drawing/2014/main" xmlns="" val="20005"/>
                    </a:ext>
                  </a:extLst>
                </a:gridCol>
                <a:gridCol w="1232769">
                  <a:extLst>
                    <a:ext uri="{9D8B030D-6E8A-4147-A177-3AD203B41FA5}">
                      <a16:colId xmlns:a16="http://schemas.microsoft.com/office/drawing/2014/main" xmlns="" val="20006"/>
                    </a:ext>
                  </a:extLst>
                </a:gridCol>
              </a:tblGrid>
              <a:tr h="602091">
                <a:tc>
                  <a:txBody>
                    <a:bodyPr/>
                    <a:lstStyle/>
                    <a:p>
                      <a:pPr algn="ctr"/>
                      <a:r>
                        <a:rPr lang="es-AR" sz="1200" b="1" dirty="0">
                          <a:solidFill>
                            <a:schemeClr val="bg1"/>
                          </a:solidFill>
                        </a:rPr>
                        <a:t>Alimentación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ctr"/>
                      <a:r>
                        <a:rPr lang="es-AR" sz="1200" b="1" dirty="0">
                          <a:solidFill>
                            <a:schemeClr val="bg1"/>
                          </a:solidFill>
                        </a:rPr>
                        <a:t>Perecederos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a:r>
                        <a:rPr lang="es-AR" sz="1200" b="1" dirty="0">
                          <a:solidFill>
                            <a:schemeClr val="bg1"/>
                          </a:solidFill>
                        </a:rPr>
                        <a:t>Desayuno y merienda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ctr"/>
                      <a:r>
                        <a:rPr lang="es-AR" sz="1200" b="1" kern="1200" dirty="0">
                          <a:solidFill>
                            <a:schemeClr val="bg1">
                              <a:lumMod val="50000"/>
                            </a:schemeClr>
                          </a:solidFill>
                          <a:latin typeface="+mn-lt"/>
                          <a:ea typeface="+mn-ea"/>
                          <a:cs typeface="+mn-cs"/>
                        </a:rPr>
                        <a:t>  </a:t>
                      </a:r>
                      <a:r>
                        <a:rPr lang="es-AR" sz="1200" b="1" kern="1200" dirty="0">
                          <a:solidFill>
                            <a:schemeClr val="bg1"/>
                          </a:solidFill>
                          <a:latin typeface="+mn-lt"/>
                          <a:ea typeface="+mn-ea"/>
                          <a:cs typeface="+mn-cs"/>
                        </a:rPr>
                        <a:t>Bebidas con Alcohol</a:t>
                      </a:r>
                      <a:endParaRPr lang="es-AR" sz="1200" b="1" kern="1200" dirty="0">
                        <a:solidFill>
                          <a:schemeClr val="bg1">
                            <a:lumMod val="50000"/>
                          </a:schemeClr>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r>
                        <a:rPr lang="es-AR" sz="1200" b="1" kern="1200" dirty="0">
                          <a:solidFill>
                            <a:schemeClr val="bg1">
                              <a:lumMod val="50000"/>
                            </a:schemeClr>
                          </a:solidFill>
                          <a:latin typeface="+mn-lt"/>
                          <a:ea typeface="+mn-ea"/>
                          <a:cs typeface="+mn-cs"/>
                        </a:rPr>
                        <a:t>  </a:t>
                      </a:r>
                      <a:r>
                        <a:rPr lang="es-AR" sz="1200" b="1" kern="1200" dirty="0">
                          <a:solidFill>
                            <a:schemeClr val="bg1"/>
                          </a:solidFill>
                          <a:latin typeface="+mn-lt"/>
                          <a:ea typeface="+mn-ea"/>
                          <a:cs typeface="+mn-cs"/>
                        </a:rPr>
                        <a:t>Bebidas  sin alcohol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s-AR" sz="1200" b="1" kern="1200" dirty="0">
                          <a:solidFill>
                            <a:schemeClr val="bg1">
                              <a:lumMod val="50000"/>
                            </a:schemeClr>
                          </a:solidFill>
                          <a:latin typeface="+mn-lt"/>
                          <a:ea typeface="+mn-ea"/>
                          <a:cs typeface="+mn-cs"/>
                        </a:rPr>
                        <a:t>  </a:t>
                      </a:r>
                      <a:r>
                        <a:rPr lang="es-AR" sz="1200" b="1" kern="1200" dirty="0">
                          <a:solidFill>
                            <a:schemeClr val="bg1"/>
                          </a:solidFill>
                          <a:latin typeface="+mn-lt"/>
                          <a:ea typeface="+mn-ea"/>
                          <a:cs typeface="+mn-cs"/>
                        </a:rPr>
                        <a:t>Higiene y cosmética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fontAlgn="ctr"/>
                      <a:r>
                        <a:rPr lang="es-AR" sz="1200" b="1" kern="1200" dirty="0">
                          <a:solidFill>
                            <a:schemeClr val="bg1">
                              <a:lumMod val="50000"/>
                            </a:schemeClr>
                          </a:solidFill>
                          <a:latin typeface="+mn-lt"/>
                          <a:ea typeface="+mn-ea"/>
                          <a:cs typeface="+mn-cs"/>
                        </a:rPr>
                        <a:t>  </a:t>
                      </a:r>
                      <a:r>
                        <a:rPr lang="es-AR" sz="1200" b="1" kern="1200" dirty="0">
                          <a:solidFill>
                            <a:schemeClr val="bg1"/>
                          </a:solidFill>
                          <a:latin typeface="+mn-lt"/>
                          <a:ea typeface="+mn-ea"/>
                          <a:cs typeface="+mn-cs"/>
                        </a:rPr>
                        <a:t>Limpieza Ropa y Hogar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10000"/>
                  </a:ext>
                </a:extLst>
              </a:tr>
              <a:tr h="4921668">
                <a:tc>
                  <a:txBody>
                    <a:bodyPr/>
                    <a:lstStyle/>
                    <a:p>
                      <a:pPr marL="0" indent="0" algn="l">
                        <a:buFontTx/>
                        <a:buNone/>
                      </a:pPr>
                      <a:r>
                        <a:rPr lang="es-AR" sz="1000" dirty="0">
                          <a:solidFill>
                            <a:schemeClr val="bg1">
                              <a:lumMod val="50000"/>
                            </a:schemeClr>
                          </a:solidFill>
                        </a:rPr>
                        <a:t>Aceite –Acetos Alimento Infantil – Arroz -Atún Caballa - Caldos  Comida a base arroz  Condimentos Conservas de carne, de frutas, de Mariscos,  de tomate - Crema de leche - Harina - Derivados de Harina  Dulces - Encurtidos  Especias - Frutas secas Gelatinas - Grasa Comestible - Hierbas  Jugo de limón -kétchup Legumbres - Levaduras Mayonesa  Mezclas preparadas - Mostaza  Pastas secas Polvos para preparar postres Gelatinas </a:t>
                      </a:r>
                      <a:r>
                        <a:rPr lang="es-AR" sz="1000" dirty="0" err="1">
                          <a:solidFill>
                            <a:schemeClr val="bg1">
                              <a:lumMod val="50000"/>
                            </a:schemeClr>
                          </a:solidFill>
                        </a:rPr>
                        <a:t>etc</a:t>
                      </a:r>
                      <a:r>
                        <a:rPr lang="es-AR" sz="1000" dirty="0">
                          <a:solidFill>
                            <a:schemeClr val="bg1">
                              <a:lumMod val="50000"/>
                            </a:schemeClr>
                          </a:solidFill>
                        </a:rPr>
                        <a:t>/ Premezclas - Puré  - Queso rallado - Queso duros y semiduros  Rebozadores  Sal - Salsa Golf - Salsas frías  Salsas Deshidratadas Semillas y granos  Snacks - Sopas  Vegetales enlatados  Vinagres</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Comidas Congeladas  Congelados de Pollo pescados y Carnes Fiambres y Embutidos</a:t>
                      </a:r>
                    </a:p>
                    <a:p>
                      <a:pPr marL="0" indent="0" algn="l">
                        <a:buFontTx/>
                        <a:buNone/>
                      </a:pPr>
                      <a:r>
                        <a:rPr lang="es-AR" sz="1000" dirty="0">
                          <a:solidFill>
                            <a:schemeClr val="bg1">
                              <a:lumMod val="50000"/>
                            </a:schemeClr>
                          </a:solidFill>
                        </a:rPr>
                        <a:t> Frutas congeladas  Hamburguesas  Helados y Postres  Huevos- Milanesas  Panificados Repostería - Pastas</a:t>
                      </a:r>
                    </a:p>
                    <a:p>
                      <a:pPr marL="0" indent="0" algn="l">
                        <a:buFontTx/>
                        <a:buNone/>
                      </a:pPr>
                      <a:r>
                        <a:rPr lang="es-AR" sz="1000" dirty="0">
                          <a:solidFill>
                            <a:schemeClr val="bg1">
                              <a:lumMod val="50000"/>
                            </a:schemeClr>
                          </a:solidFill>
                        </a:rPr>
                        <a:t>Papas congeladas  Pizzas - Prepizzas Salchichas - Tapas y tartas - Empanadas  Vegetales</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Azúcar - Barras de cereal  Bizcochos - Budines - Café Cereales - Dulce de leche Dulces solidos -Edulcorante - Formulas infantiles - Galletitas de arroz - Grisines - Leches Condensada, Chocolatadas, en polvo, Fluidas, Saborizadas - Mantecas - Margarinas Mermeladas y Jaleas - Miel - Pan Dulce - Pan en fetas y Lacteados - Postres Lácteos - Queso Untable - Quesos Blancos Repostería - Ricota - Te Tostadas - Yerbas  Yogures </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Aperitivos - Bebidas Blancas - Cervezas</a:t>
                      </a:r>
                    </a:p>
                    <a:p>
                      <a:pPr marL="0" indent="0" algn="l">
                        <a:buFontTx/>
                        <a:buNone/>
                      </a:pPr>
                      <a:r>
                        <a:rPr lang="es-AR" sz="1000" dirty="0">
                          <a:solidFill>
                            <a:schemeClr val="bg1">
                              <a:lumMod val="50000"/>
                            </a:schemeClr>
                          </a:solidFill>
                        </a:rPr>
                        <a:t>Espumantes - Sidras </a:t>
                      </a:r>
                    </a:p>
                    <a:p>
                      <a:pPr marL="0" indent="0" algn="l">
                        <a:buFontTx/>
                        <a:buNone/>
                      </a:pPr>
                      <a:r>
                        <a:rPr lang="es-AR" sz="1000" dirty="0">
                          <a:solidFill>
                            <a:schemeClr val="bg1">
                              <a:lumMod val="50000"/>
                            </a:schemeClr>
                          </a:solidFill>
                        </a:rPr>
                        <a:t>Licores - Whisky</a:t>
                      </a:r>
                    </a:p>
                    <a:p>
                      <a:pPr marL="0" indent="0" algn="l">
                        <a:buFontTx/>
                        <a:buNone/>
                      </a:pPr>
                      <a:r>
                        <a:rPr lang="es-AR" sz="1000" dirty="0">
                          <a:solidFill>
                            <a:schemeClr val="bg1">
                              <a:lumMod val="50000"/>
                            </a:schemeClr>
                          </a:solidFill>
                        </a:rPr>
                        <a:t>Vinos comunes y Selección</a:t>
                      </a:r>
                    </a:p>
                    <a:p>
                      <a:pPr marL="0" indent="0" algn="l">
                        <a:buFontTx/>
                        <a:buNone/>
                      </a:pPr>
                      <a:r>
                        <a:rPr lang="es-AR" sz="1000" dirty="0">
                          <a:solidFill>
                            <a:schemeClr val="bg1">
                              <a:lumMod val="50000"/>
                            </a:schemeClr>
                          </a:solidFill>
                        </a:rPr>
                        <a:t>Vinos Finos</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Aguas Plain c/ Gas</a:t>
                      </a:r>
                    </a:p>
                    <a:p>
                      <a:pPr marL="0" indent="0" algn="l">
                        <a:buFontTx/>
                        <a:buNone/>
                      </a:pPr>
                      <a:r>
                        <a:rPr lang="es-AR" sz="1000" dirty="0">
                          <a:solidFill>
                            <a:schemeClr val="bg1">
                              <a:lumMod val="50000"/>
                            </a:schemeClr>
                          </a:solidFill>
                        </a:rPr>
                        <a:t>Aguas Plain si/ Gas</a:t>
                      </a:r>
                    </a:p>
                    <a:p>
                      <a:pPr marL="0" indent="0" algn="l">
                        <a:buFontTx/>
                        <a:buNone/>
                      </a:pPr>
                      <a:r>
                        <a:rPr lang="es-AR" sz="1000" dirty="0">
                          <a:solidFill>
                            <a:schemeClr val="bg1">
                              <a:lumMod val="50000"/>
                            </a:schemeClr>
                          </a:solidFill>
                        </a:rPr>
                        <a:t>Aguas Saborizadas c/ Gas</a:t>
                      </a:r>
                    </a:p>
                    <a:p>
                      <a:pPr marL="0" indent="0" algn="l">
                        <a:buFontTx/>
                        <a:buNone/>
                      </a:pPr>
                      <a:r>
                        <a:rPr lang="es-AR" sz="1000" dirty="0">
                          <a:solidFill>
                            <a:schemeClr val="bg1">
                              <a:lumMod val="50000"/>
                            </a:schemeClr>
                          </a:solidFill>
                        </a:rPr>
                        <a:t>Aguas Saborizadas s/ Gas</a:t>
                      </a:r>
                    </a:p>
                    <a:p>
                      <a:pPr marL="0" indent="0" algn="l">
                        <a:buFontTx/>
                        <a:buNone/>
                      </a:pPr>
                      <a:r>
                        <a:rPr lang="es-AR" sz="1000" dirty="0">
                          <a:solidFill>
                            <a:schemeClr val="bg1">
                              <a:lumMod val="50000"/>
                            </a:schemeClr>
                          </a:solidFill>
                        </a:rPr>
                        <a:t>Gaseosas  - Jugos en polvo - Isotónicas Aperitivos</a:t>
                      </a:r>
                    </a:p>
                    <a:p>
                      <a:pPr marL="0" indent="0" algn="l">
                        <a:buFontTx/>
                        <a:buNone/>
                      </a:pPr>
                      <a:r>
                        <a:rPr lang="es-AR" sz="1000" dirty="0">
                          <a:solidFill>
                            <a:schemeClr val="bg1">
                              <a:lumMod val="50000"/>
                            </a:schemeClr>
                          </a:solidFill>
                        </a:rPr>
                        <a:t>Jugos Naturales</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Accesorios de Perfumerías Acondicionadores - Cremas de afeitar - Alcohol - Algodón - Apósitos adhesivos -  Cepillos dentales - Coloración Cabello - Cremas corporales Cremas depilatorias  Cremas faciales - Cremas paspaduras - Desodorantes corporales y pedicos Enjuagues bucales  Fijadores de Cabello Fragancias y Perfumes Geles para afeitar - Higiene del bebe - Higiene femenina Hilos dentales - Hisopos - Jabón de tocador - Maquillajes - Panales Infantiles y Adultos - Pañuelos - Papel higiénico   Pastas dentales - Preservativos - Protección femenina - Protector solar Rollos de cocina - Shampoo</a:t>
                      </a:r>
                    </a:p>
                    <a:p>
                      <a:pPr marL="0" indent="0" algn="l">
                        <a:buFontTx/>
                        <a:buNone/>
                      </a:pPr>
                      <a:endParaRPr lang="es-AR" sz="1000" dirty="0">
                        <a:solidFill>
                          <a:schemeClr val="bg1">
                            <a:lumMod val="50000"/>
                          </a:schemeClr>
                        </a:solidFill>
                      </a:endParaRP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FontTx/>
                        <a:buNone/>
                      </a:pPr>
                      <a:r>
                        <a:rPr lang="es-AR" sz="1000" dirty="0">
                          <a:solidFill>
                            <a:schemeClr val="bg1">
                              <a:lumMod val="50000"/>
                            </a:schemeClr>
                          </a:solidFill>
                        </a:rPr>
                        <a:t>Aprestos - Bolsas de residuos - Pastillas inodoros - Ceras - Desodorantes Ambientales - Destapa cañerías -Detergentes Encendedores - Fósforos - Esponjas Paños - Guantes - Insecticidas - Jabón en Pan - Detergentes para la ropa - Lavandinas - Limpiadores líquidos - Limpiametales - Limpia Calzados – </a:t>
                      </a:r>
                    </a:p>
                    <a:p>
                      <a:pPr marL="0" indent="0" algn="l">
                        <a:buFontTx/>
                        <a:buNone/>
                      </a:pPr>
                      <a:r>
                        <a:rPr lang="es-AR" sz="1000" dirty="0">
                          <a:solidFill>
                            <a:schemeClr val="bg1">
                              <a:lumMod val="50000"/>
                            </a:schemeClr>
                          </a:solidFill>
                        </a:rPr>
                        <a:t> Lim pieza de muebles - Pisos - Quitamanchas  Separadores de cocina Servilletas - Suavizante Velas </a:t>
                      </a:r>
                    </a:p>
                  </a:txBody>
                  <a:tcPr marL="0" marR="0" marT="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7" name="Diagrama 6">
            <a:extLst>
              <a:ext uri="{FF2B5EF4-FFF2-40B4-BE49-F238E27FC236}">
                <a16:creationId xmlns:a16="http://schemas.microsoft.com/office/drawing/2014/main" xmlns="" id="{10BE680B-49FF-48EE-9AA9-F56CB0FD27E1}"/>
              </a:ext>
            </a:extLst>
          </p:cNvPr>
          <p:cNvGraphicFramePr/>
          <p:nvPr>
            <p:extLst>
              <p:ext uri="{D42A27DB-BD31-4B8C-83A1-F6EECF244321}">
                <p14:modId xmlns:p14="http://schemas.microsoft.com/office/powerpoint/2010/main" val="3982746400"/>
              </p:ext>
            </p:extLst>
          </p:nvPr>
        </p:nvGraphicFramePr>
        <p:xfrm>
          <a:off x="4572000" y="3444704"/>
          <a:ext cx="1512168" cy="2787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a:extLst>
              <a:ext uri="{FF2B5EF4-FFF2-40B4-BE49-F238E27FC236}">
                <a16:creationId xmlns:a16="http://schemas.microsoft.com/office/drawing/2014/main" xmlns="" id="{0FC6C564-C1BB-4243-86D2-7E641A45DC6F}"/>
              </a:ext>
            </a:extLst>
          </p:cNvPr>
          <p:cNvSpPr/>
          <p:nvPr/>
        </p:nvSpPr>
        <p:spPr>
          <a:xfrm>
            <a:off x="34897" y="1556792"/>
            <a:ext cx="9043115" cy="4790236"/>
          </a:xfrm>
          <a:prstGeom prst="rect">
            <a:avLst/>
          </a:prstGeom>
          <a:solidFill>
            <a:schemeClr val="accent1">
              <a:alpha val="15000"/>
            </a:schemeClr>
          </a:solidFill>
          <a:ln>
            <a:solidFill>
              <a:srgbClr val="E5E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81829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954269" y="1918223"/>
            <a:ext cx="7164288" cy="574675"/>
          </a:xfrm>
          <a:prstGeom prst="rect">
            <a:avLst/>
          </a:prstGeom>
        </p:spPr>
        <p:txBody>
          <a:bodyPr vert="horz" lIns="91440" tIns="45720" rIns="91440" bIns="45720" rtlCol="0" anchor="t">
            <a:noAutofit/>
          </a:bodyPr>
          <a:lstStyle/>
          <a:p>
            <a:pPr lvl="0">
              <a:spcBef>
                <a:spcPct val="0"/>
              </a:spcBef>
              <a:defRPr/>
            </a:pPr>
            <a:r>
              <a:rPr lang="es-AR" sz="2700" b="1" dirty="0">
                <a:solidFill>
                  <a:schemeClr val="bg1"/>
                </a:solidFill>
                <a:latin typeface="+mj-lt"/>
                <a:ea typeface="+mj-ea"/>
                <a:cs typeface="Arial" pitchFamily="34" charset="0"/>
              </a:rPr>
              <a:t>Canastas de Consumo Masivo – Diciembre 2018</a:t>
            </a:r>
            <a:endParaRPr lang="es-ES" sz="2700" b="1" dirty="0">
              <a:solidFill>
                <a:schemeClr val="bg1"/>
              </a:solidFill>
              <a:latin typeface="+mj-lt"/>
              <a:ea typeface="+mj-ea"/>
              <a:cs typeface="Arial" pitchFamily="34" charset="0"/>
            </a:endParaRPr>
          </a:p>
        </p:txBody>
      </p:sp>
      <p:cxnSp>
        <p:nvCxnSpPr>
          <p:cNvPr id="7" name="6 Conector recto"/>
          <p:cNvCxnSpPr/>
          <p:nvPr/>
        </p:nvCxnSpPr>
        <p:spPr>
          <a:xfrm>
            <a:off x="2285984" y="2636914"/>
            <a:ext cx="6500858" cy="20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upo 10">
            <a:extLst>
              <a:ext uri="{FF2B5EF4-FFF2-40B4-BE49-F238E27FC236}">
                <a16:creationId xmlns:a16="http://schemas.microsoft.com/office/drawing/2014/main" xmlns="" id="{6052EBC6-E68A-452F-8EFB-00AF07F8EA80}"/>
              </a:ext>
            </a:extLst>
          </p:cNvPr>
          <p:cNvGrpSpPr/>
          <p:nvPr/>
        </p:nvGrpSpPr>
        <p:grpSpPr>
          <a:xfrm>
            <a:off x="-13709" y="2"/>
            <a:ext cx="9144000" cy="6838951"/>
            <a:chOff x="-13709" y="0"/>
            <a:chExt cx="9144000" cy="6838951"/>
          </a:xfrm>
        </p:grpSpPr>
        <p:grpSp>
          <p:nvGrpSpPr>
            <p:cNvPr id="9" name="Grupo 8">
              <a:extLst>
                <a:ext uri="{FF2B5EF4-FFF2-40B4-BE49-F238E27FC236}">
                  <a16:creationId xmlns:a16="http://schemas.microsoft.com/office/drawing/2014/main" xmlns="" id="{96EAA478-EFA5-40F5-AFD6-E83FF7AAE6C1}"/>
                </a:ext>
              </a:extLst>
            </p:cNvPr>
            <p:cNvGrpSpPr/>
            <p:nvPr/>
          </p:nvGrpSpPr>
          <p:grpSpPr>
            <a:xfrm>
              <a:off x="-13709" y="2"/>
              <a:ext cx="9144000" cy="6838951"/>
              <a:chOff x="-13709" y="0"/>
              <a:chExt cx="9144000" cy="6838951"/>
            </a:xfrm>
          </p:grpSpPr>
          <p:pic>
            <p:nvPicPr>
              <p:cNvPr id="8" name="Picture 2" descr="C:\WebJudy\Scentia 2015\ppt Junio 2018\SlideMapa2-01.png">
                <a:extLst>
                  <a:ext uri="{FF2B5EF4-FFF2-40B4-BE49-F238E27FC236}">
                    <a16:creationId xmlns:a16="http://schemas.microsoft.com/office/drawing/2014/main" xmlns="" id="{09BBD0F8-AFB7-4C64-B1A8-90DCD0D1FF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09"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xmlns="" id="{FB45B540-7D7E-4E0F-8ADA-74A4191FBBC0}"/>
                  </a:ext>
                </a:extLst>
              </p:cNvPr>
              <p:cNvSpPr txBox="1"/>
              <p:nvPr/>
            </p:nvSpPr>
            <p:spPr>
              <a:xfrm>
                <a:off x="251520" y="4398203"/>
                <a:ext cx="2160239" cy="830997"/>
              </a:xfrm>
              <a:prstGeom prst="rect">
                <a:avLst/>
              </a:prstGeom>
              <a:solidFill>
                <a:schemeClr val="bg1"/>
              </a:solidFill>
              <a:ln>
                <a:solidFill>
                  <a:schemeClr val="bg1"/>
                </a:solidFill>
              </a:ln>
            </p:spPr>
            <p:txBody>
              <a:bodyPr wrap="square" rtlCol="0">
                <a:spAutoFit/>
              </a:bodyPr>
              <a:lstStyle/>
              <a:p>
                <a:r>
                  <a:rPr lang="en-US" sz="2400" b="1" dirty="0">
                    <a:solidFill>
                      <a:schemeClr val="bg1">
                        <a:lumMod val="65000"/>
                      </a:schemeClr>
                    </a:solidFill>
                  </a:rPr>
                  <a:t>ARGENTINA </a:t>
                </a:r>
              </a:p>
              <a:p>
                <a:r>
                  <a:rPr lang="en-US" sz="2400" b="1" dirty="0" err="1">
                    <a:solidFill>
                      <a:schemeClr val="bg1">
                        <a:lumMod val="65000"/>
                      </a:schemeClr>
                    </a:solidFill>
                  </a:rPr>
                  <a:t>Febrero</a:t>
                </a:r>
                <a:r>
                  <a:rPr lang="en-US" sz="2400" b="1" dirty="0">
                    <a:solidFill>
                      <a:schemeClr val="bg1">
                        <a:lumMod val="65000"/>
                      </a:schemeClr>
                    </a:solidFill>
                  </a:rPr>
                  <a:t> 2019</a:t>
                </a:r>
                <a:endParaRPr lang="es-AR" sz="2400" b="1" dirty="0">
                  <a:solidFill>
                    <a:schemeClr val="bg1">
                      <a:lumMod val="65000"/>
                    </a:schemeClr>
                  </a:solidFill>
                </a:endParaRPr>
              </a:p>
            </p:txBody>
          </p:sp>
        </p:grpSp>
        <p:sp>
          <p:nvSpPr>
            <p:cNvPr id="10" name="CuadroTexto 9">
              <a:extLst>
                <a:ext uri="{FF2B5EF4-FFF2-40B4-BE49-F238E27FC236}">
                  <a16:creationId xmlns:a16="http://schemas.microsoft.com/office/drawing/2014/main" xmlns="" id="{466061BB-5E93-4DD3-9217-095D5D91ACED}"/>
                </a:ext>
              </a:extLst>
            </p:cNvPr>
            <p:cNvSpPr txBox="1"/>
            <p:nvPr/>
          </p:nvSpPr>
          <p:spPr>
            <a:xfrm>
              <a:off x="32409" y="2805586"/>
              <a:ext cx="2988334" cy="1569660"/>
            </a:xfrm>
            <a:prstGeom prst="rect">
              <a:avLst/>
            </a:prstGeom>
            <a:solidFill>
              <a:schemeClr val="bg1"/>
            </a:solidFill>
            <a:ln>
              <a:solidFill>
                <a:schemeClr val="bg1"/>
              </a:solidFill>
            </a:ln>
          </p:spPr>
          <p:txBody>
            <a:bodyPr wrap="square" rtlCol="0">
              <a:spAutoFit/>
            </a:bodyPr>
            <a:lstStyle/>
            <a:p>
              <a:pPr marL="285750" indent="-285750">
                <a:buFont typeface="Wingdings" panose="05000000000000000000" pitchFamily="2" charset="2"/>
                <a:buChar char="v"/>
              </a:pPr>
              <a:r>
                <a:rPr lang="en-US" sz="3200" dirty="0">
                  <a:solidFill>
                    <a:srgbClr val="06BFFF"/>
                  </a:solidFill>
                </a:rPr>
                <a:t>Tendencias </a:t>
              </a:r>
            </a:p>
            <a:p>
              <a:r>
                <a:rPr lang="en-US" sz="3200" dirty="0">
                  <a:solidFill>
                    <a:srgbClr val="06BFFF"/>
                  </a:solidFill>
                </a:rPr>
                <a:t>    Self Service</a:t>
              </a:r>
            </a:p>
            <a:p>
              <a:r>
                <a:rPr lang="en-US" sz="3200" dirty="0">
                  <a:solidFill>
                    <a:srgbClr val="06BFFF"/>
                  </a:solidFill>
                </a:rPr>
                <a:t>    2019</a:t>
              </a:r>
              <a:endParaRPr lang="es-AR" sz="3200" dirty="0">
                <a:solidFill>
                  <a:srgbClr val="06BFFF"/>
                </a:solidFill>
              </a:endParaRPr>
            </a:p>
          </p:txBody>
        </p:sp>
      </p:grpSp>
    </p:spTree>
    <p:extLst>
      <p:ext uri="{BB962C8B-B14F-4D97-AF65-F5344CB8AC3E}">
        <p14:creationId xmlns:p14="http://schemas.microsoft.com/office/powerpoint/2010/main" val="379419663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xmlns="" id="{29BA341A-E413-4116-9BCB-EFA07681796B}"/>
              </a:ext>
            </a:extLst>
          </p:cNvPr>
          <p:cNvSpPr txBox="1">
            <a:spLocks/>
          </p:cNvSpPr>
          <p:nvPr/>
        </p:nvSpPr>
        <p:spPr>
          <a:xfrm>
            <a:off x="127585" y="8421"/>
            <a:ext cx="6853173"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600" b="1" i="0" u="none" strike="noStrike" cap="none" spc="0" normalizeH="0" baseline="0">
                <a:ln>
                  <a:noFill/>
                </a:ln>
                <a:solidFill>
                  <a:srgbClr val="FF6600"/>
                </a:solidFill>
                <a:effectLst/>
                <a:uLnTx/>
                <a:uFillTx/>
                <a:latin typeface="+mj-lt"/>
                <a:ea typeface="+mj-ea"/>
                <a:cs typeface="Arial" pitchFamily="34" charset="0"/>
              </a:defRPr>
            </a:lvl1pPr>
          </a:lstStyle>
          <a:p>
            <a:r>
              <a:rPr lang="es-AR" sz="3200" dirty="0"/>
              <a:t>Consideraciones Metodológicas</a:t>
            </a:r>
          </a:p>
        </p:txBody>
      </p:sp>
      <p:sp>
        <p:nvSpPr>
          <p:cNvPr id="3" name="1 Título">
            <a:extLst>
              <a:ext uri="{FF2B5EF4-FFF2-40B4-BE49-F238E27FC236}">
                <a16:creationId xmlns:a16="http://schemas.microsoft.com/office/drawing/2014/main" xmlns="" id="{07D80EE3-59C1-495E-860A-601FFFDF88EE}"/>
              </a:ext>
            </a:extLst>
          </p:cNvPr>
          <p:cNvSpPr txBox="1">
            <a:spLocks/>
          </p:cNvSpPr>
          <p:nvPr/>
        </p:nvSpPr>
        <p:spPr>
          <a:xfrm>
            <a:off x="180022" y="612598"/>
            <a:ext cx="6853173"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600" b="1" i="0" u="none" strike="noStrike" cap="none" spc="0" normalizeH="0" baseline="0">
                <a:ln>
                  <a:noFill/>
                </a:ln>
                <a:solidFill>
                  <a:srgbClr val="FF6600"/>
                </a:solidFill>
                <a:effectLst/>
                <a:uLnTx/>
                <a:uFillTx/>
                <a:latin typeface="+mj-lt"/>
                <a:ea typeface="+mj-ea"/>
                <a:cs typeface="Arial" pitchFamily="34" charset="0"/>
              </a:defRPr>
            </a:lvl1pPr>
          </a:lstStyle>
          <a:p>
            <a:pPr marL="342900" indent="-342900">
              <a:buFont typeface="Wingdings" panose="05000000000000000000" pitchFamily="2" charset="2"/>
              <a:buChar char="v"/>
            </a:pPr>
            <a:r>
              <a:rPr lang="es-AR" sz="2400" dirty="0">
                <a:solidFill>
                  <a:srgbClr val="00B0F0"/>
                </a:solidFill>
              </a:rPr>
              <a:t>Ficha técnica</a:t>
            </a:r>
          </a:p>
        </p:txBody>
      </p:sp>
      <p:sp>
        <p:nvSpPr>
          <p:cNvPr id="4" name="Rectángulo 3">
            <a:extLst>
              <a:ext uri="{FF2B5EF4-FFF2-40B4-BE49-F238E27FC236}">
                <a16:creationId xmlns:a16="http://schemas.microsoft.com/office/drawing/2014/main" xmlns="" id="{7AA798B6-12D8-43EE-8179-91DD70002CBA}"/>
              </a:ext>
            </a:extLst>
          </p:cNvPr>
          <p:cNvSpPr/>
          <p:nvPr/>
        </p:nvSpPr>
        <p:spPr>
          <a:xfrm>
            <a:off x="0" y="1052736"/>
            <a:ext cx="9144000" cy="5328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ounded Rectangle 50">
            <a:extLst>
              <a:ext uri="{FF2B5EF4-FFF2-40B4-BE49-F238E27FC236}">
                <a16:creationId xmlns:a16="http://schemas.microsoft.com/office/drawing/2014/main" xmlns="" id="{3EBEF9D0-CFA6-4F4C-8E5F-973EF941D02E}"/>
              </a:ext>
            </a:extLst>
          </p:cNvPr>
          <p:cNvSpPr/>
          <p:nvPr/>
        </p:nvSpPr>
        <p:spPr>
          <a:xfrm>
            <a:off x="2245673" y="2419006"/>
            <a:ext cx="2843382" cy="288140"/>
          </a:xfrm>
          <a:prstGeom prst="roundRect">
            <a:avLst/>
          </a:prstGeom>
          <a:noFill/>
          <a:ln>
            <a:solidFill>
              <a:srgbClr val="FF6600"/>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sz="1400" b="1" dirty="0">
                <a:solidFill>
                  <a:srgbClr val="FF6600"/>
                </a:solidFill>
              </a:rPr>
              <a:t>Universo: 2,800</a:t>
            </a:r>
          </a:p>
        </p:txBody>
      </p:sp>
      <p:sp>
        <p:nvSpPr>
          <p:cNvPr id="6" name="Rounded Rectangle 50">
            <a:extLst>
              <a:ext uri="{FF2B5EF4-FFF2-40B4-BE49-F238E27FC236}">
                <a16:creationId xmlns:a16="http://schemas.microsoft.com/office/drawing/2014/main" xmlns="" id="{34D7A2D4-20BF-49B2-9211-BFC91C3E5944}"/>
              </a:ext>
            </a:extLst>
          </p:cNvPr>
          <p:cNvSpPr/>
          <p:nvPr/>
        </p:nvSpPr>
        <p:spPr>
          <a:xfrm>
            <a:off x="5774389" y="2407005"/>
            <a:ext cx="2988657" cy="300145"/>
          </a:xfrm>
          <a:prstGeom prst="roundRect">
            <a:avLst/>
          </a:prstGeom>
          <a:noFill/>
          <a:ln>
            <a:solidFill>
              <a:srgbClr val="00B0F0"/>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sz="1400" b="1" dirty="0">
                <a:solidFill>
                  <a:srgbClr val="00B0F0"/>
                </a:solidFill>
              </a:rPr>
              <a:t>Universo: 19,000</a:t>
            </a:r>
          </a:p>
        </p:txBody>
      </p:sp>
      <p:pic>
        <p:nvPicPr>
          <p:cNvPr id="11" name="Picture 15" descr="marketstructure.png">
            <a:extLst>
              <a:ext uri="{FF2B5EF4-FFF2-40B4-BE49-F238E27FC236}">
                <a16:creationId xmlns:a16="http://schemas.microsoft.com/office/drawing/2014/main" xmlns="" id="{5BA1E61C-A6C5-4304-93BC-6B7E8EA058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9500" y="1172616"/>
            <a:ext cx="548894" cy="54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9 Rectángulo">
            <a:extLst>
              <a:ext uri="{FF2B5EF4-FFF2-40B4-BE49-F238E27FC236}">
                <a16:creationId xmlns:a16="http://schemas.microsoft.com/office/drawing/2014/main" xmlns="" id="{95C07913-EFDC-43FE-AA76-E16E53C003F9}"/>
              </a:ext>
            </a:extLst>
          </p:cNvPr>
          <p:cNvSpPr/>
          <p:nvPr/>
        </p:nvSpPr>
        <p:spPr>
          <a:xfrm>
            <a:off x="2123728" y="1188551"/>
            <a:ext cx="7272808" cy="584775"/>
          </a:xfrm>
          <a:prstGeom prst="rect">
            <a:avLst/>
          </a:prstGeom>
        </p:spPr>
        <p:txBody>
          <a:bodyPr wrap="square">
            <a:spAutoFit/>
          </a:bodyPr>
          <a:lstStyle/>
          <a:p>
            <a:pPr lvl="1">
              <a:buFont typeface="Arial" pitchFamily="34" charset="0"/>
              <a:buChar char="•"/>
            </a:pPr>
            <a:r>
              <a:rPr lang="es-AR" sz="1600" b="1" dirty="0">
                <a:solidFill>
                  <a:schemeClr val="tx1">
                    <a:lumMod val="50000"/>
                    <a:lumOff val="50000"/>
                  </a:schemeClr>
                </a:solidFill>
              </a:rPr>
              <a:t> Objetivo, cobertura poblacional y geográfica</a:t>
            </a:r>
          </a:p>
          <a:p>
            <a:pPr lvl="1"/>
            <a:r>
              <a:rPr lang="es-AR" sz="1600" dirty="0">
                <a:solidFill>
                  <a:schemeClr val="tx1">
                    <a:lumMod val="50000"/>
                    <a:lumOff val="50000"/>
                  </a:schemeClr>
                </a:solidFill>
              </a:rPr>
              <a:t>Medición y estimación mensual del Self Service con alcance a total Argentina</a:t>
            </a:r>
            <a:endParaRPr lang="es-AR" sz="1600" dirty="0">
              <a:solidFill>
                <a:schemeClr val="bg1">
                  <a:lumMod val="50000"/>
                </a:schemeClr>
              </a:solidFill>
            </a:endParaRPr>
          </a:p>
        </p:txBody>
      </p:sp>
      <p:sp>
        <p:nvSpPr>
          <p:cNvPr id="13" name="AutoShape 50">
            <a:extLst>
              <a:ext uri="{FF2B5EF4-FFF2-40B4-BE49-F238E27FC236}">
                <a16:creationId xmlns:a16="http://schemas.microsoft.com/office/drawing/2014/main" xmlns="" id="{E9A45E81-95A9-4161-8E62-34DB8A7F560D}"/>
              </a:ext>
            </a:extLst>
          </p:cNvPr>
          <p:cNvSpPr>
            <a:spLocks noChangeArrowheads="1"/>
          </p:cNvSpPr>
          <p:nvPr/>
        </p:nvSpPr>
        <p:spPr bwMode="auto">
          <a:xfrm>
            <a:off x="2245671" y="3134526"/>
            <a:ext cx="3005673" cy="1739697"/>
          </a:xfrm>
          <a:prstGeom prst="roundRect">
            <a:avLst>
              <a:gd name="adj" fmla="val 16667"/>
            </a:avLst>
          </a:prstGeom>
          <a:noFill/>
          <a:ln>
            <a:solidFill>
              <a:schemeClr val="bg1"/>
            </a:solidFill>
            <a:prstDash val="sysDot"/>
          </a:ln>
          <a:effectLst>
            <a:prstShdw prst="shdw17" dist="17961" dir="2700000">
              <a:srgbClr val="858585"/>
            </a:prstShdw>
          </a:effectLst>
          <a:extLst/>
        </p:spPr>
        <p:txBody>
          <a:bodyPr wrap="squar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285750" indent="-285750">
              <a:lnSpc>
                <a:spcPct val="140000"/>
              </a:lnSpc>
              <a:buFont typeface="Arial" panose="020B0604020202020204" pitchFamily="34" charset="0"/>
              <a:buChar char="•"/>
            </a:pPr>
            <a:r>
              <a:rPr lang="es-AR" altLang="es-ES" sz="1400" b="1" dirty="0">
                <a:solidFill>
                  <a:schemeClr val="bg1"/>
                </a:solidFill>
                <a:latin typeface="+mn-lt"/>
              </a:rPr>
              <a:t>Colaboración censal Big Players vía Scanning</a:t>
            </a:r>
          </a:p>
          <a:p>
            <a:pPr marL="285750" indent="-285750">
              <a:lnSpc>
                <a:spcPct val="140000"/>
              </a:lnSpc>
              <a:buFont typeface="Arial" panose="020B0604020202020204" pitchFamily="34" charset="0"/>
              <a:buChar char="•"/>
            </a:pPr>
            <a:r>
              <a:rPr lang="es-AR" altLang="es-ES" sz="1400" b="1" dirty="0">
                <a:solidFill>
                  <a:schemeClr val="bg1"/>
                </a:solidFill>
                <a:latin typeface="+mn-lt"/>
              </a:rPr>
              <a:t>Estimación por formato /Clúster geográfico</a:t>
            </a:r>
          </a:p>
          <a:p>
            <a:pPr marL="285750" indent="-285750">
              <a:lnSpc>
                <a:spcPct val="140000"/>
              </a:lnSpc>
              <a:buFont typeface="Arial" panose="020B0604020202020204" pitchFamily="34" charset="0"/>
              <a:buChar char="•"/>
            </a:pPr>
            <a:r>
              <a:rPr lang="es-AR" altLang="es-ES" sz="1400" b="1" dirty="0">
                <a:solidFill>
                  <a:schemeClr val="bg1"/>
                </a:solidFill>
                <a:latin typeface="+mn-lt"/>
              </a:rPr>
              <a:t>Representación 100%</a:t>
            </a:r>
          </a:p>
        </p:txBody>
      </p:sp>
      <p:sp>
        <p:nvSpPr>
          <p:cNvPr id="14" name="AutoShape 50">
            <a:extLst>
              <a:ext uri="{FF2B5EF4-FFF2-40B4-BE49-F238E27FC236}">
                <a16:creationId xmlns:a16="http://schemas.microsoft.com/office/drawing/2014/main" xmlns="" id="{4F1BAEAA-F622-4020-ACAA-0EA6DD9A4756}"/>
              </a:ext>
            </a:extLst>
          </p:cNvPr>
          <p:cNvSpPr>
            <a:spLocks noChangeArrowheads="1"/>
          </p:cNvSpPr>
          <p:nvPr/>
        </p:nvSpPr>
        <p:spPr bwMode="auto">
          <a:xfrm>
            <a:off x="5757374" y="2961048"/>
            <a:ext cx="3005673" cy="2268564"/>
          </a:xfrm>
          <a:prstGeom prst="roundRect">
            <a:avLst>
              <a:gd name="adj" fmla="val 16667"/>
            </a:avLst>
          </a:prstGeom>
          <a:noFill/>
          <a:ln>
            <a:solidFill>
              <a:schemeClr val="bg1"/>
            </a:solidFill>
            <a:prstDash val="sysDot"/>
          </a:ln>
          <a:effectLst>
            <a:prstShdw prst="shdw17" dist="17961" dir="2700000">
              <a:srgbClr val="858585"/>
            </a:prstShdw>
          </a:effectLst>
          <a:extLst/>
        </p:spPr>
        <p:txBody>
          <a:bodyPr wrap="squar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285750" indent="-285750">
              <a:lnSpc>
                <a:spcPct val="140000"/>
              </a:lnSpc>
              <a:buFont typeface="Arial" panose="020B0604020202020204" pitchFamily="34" charset="0"/>
              <a:buChar char="•"/>
            </a:pPr>
            <a:r>
              <a:rPr lang="es-AR" altLang="es-ES" sz="1400" b="1" dirty="0">
                <a:solidFill>
                  <a:schemeClr val="bg1"/>
                </a:solidFill>
                <a:latin typeface="+mn-lt"/>
              </a:rPr>
              <a:t>Muestra Scanning, Transmisión diaria. Fuente: Scentia</a:t>
            </a:r>
          </a:p>
          <a:p>
            <a:pPr marL="285750" indent="-285750">
              <a:lnSpc>
                <a:spcPct val="140000"/>
              </a:lnSpc>
              <a:buFont typeface="Arial" panose="020B0604020202020204" pitchFamily="34" charset="0"/>
              <a:buChar char="•"/>
            </a:pPr>
            <a:r>
              <a:rPr lang="es-AR" altLang="es-ES" sz="1400" b="1" dirty="0">
                <a:solidFill>
                  <a:schemeClr val="bg1"/>
                </a:solidFill>
                <a:latin typeface="+mn-lt"/>
              </a:rPr>
              <a:t>Tamaño Muestral </a:t>
            </a:r>
            <a:r>
              <a:rPr lang="es-AR" altLang="es-ES" sz="1400" b="1" dirty="0">
                <a:solidFill>
                  <a:schemeClr val="bg1"/>
                </a:solidFill>
                <a:latin typeface="+mn-lt"/>
                <a:sym typeface="Wingdings" panose="05000000000000000000" pitchFamily="2" charset="2"/>
              </a:rPr>
              <a:t>600 PDV</a:t>
            </a:r>
          </a:p>
          <a:p>
            <a:pPr marL="285750" indent="-285750">
              <a:lnSpc>
                <a:spcPct val="140000"/>
              </a:lnSpc>
              <a:buFont typeface="Arial" panose="020B0604020202020204" pitchFamily="34" charset="0"/>
              <a:buChar char="•"/>
            </a:pPr>
            <a:r>
              <a:rPr lang="es-AR" altLang="es-ES" sz="1400" b="1" dirty="0">
                <a:solidFill>
                  <a:schemeClr val="bg1"/>
                </a:solidFill>
                <a:latin typeface="+mn-lt"/>
                <a:sym typeface="Wingdings" panose="05000000000000000000" pitchFamily="2" charset="2"/>
              </a:rPr>
              <a:t>Diseño del Muestro:</a:t>
            </a:r>
          </a:p>
          <a:p>
            <a:pPr marL="1028700" lvl="1">
              <a:lnSpc>
                <a:spcPct val="140000"/>
              </a:lnSpc>
              <a:buFont typeface="Arial" panose="020B0604020202020204" pitchFamily="34" charset="0"/>
              <a:buChar char="•"/>
            </a:pPr>
            <a:r>
              <a:rPr lang="es-AR" altLang="es-ES" sz="1200" b="1" dirty="0">
                <a:solidFill>
                  <a:schemeClr val="bg1"/>
                </a:solidFill>
                <a:latin typeface="+mn-lt"/>
                <a:sym typeface="Wingdings" panose="05000000000000000000" pitchFamily="2" charset="2"/>
              </a:rPr>
              <a:t>Alcance Nacional</a:t>
            </a:r>
          </a:p>
          <a:p>
            <a:pPr marL="1028700" lvl="1">
              <a:lnSpc>
                <a:spcPct val="140000"/>
              </a:lnSpc>
              <a:buFont typeface="Arial" panose="020B0604020202020204" pitchFamily="34" charset="0"/>
              <a:buChar char="•"/>
            </a:pPr>
            <a:r>
              <a:rPr lang="es-AR" altLang="es-ES" sz="1200" b="1" dirty="0">
                <a:solidFill>
                  <a:schemeClr val="bg1"/>
                </a:solidFill>
                <a:latin typeface="+mn-lt"/>
                <a:sym typeface="Wingdings" panose="05000000000000000000" pitchFamily="2" charset="2"/>
              </a:rPr>
              <a:t>Estratificada</a:t>
            </a:r>
          </a:p>
          <a:p>
            <a:pPr marL="1028700" lvl="1">
              <a:lnSpc>
                <a:spcPct val="140000"/>
              </a:lnSpc>
              <a:buFont typeface="Arial" panose="020B0604020202020204" pitchFamily="34" charset="0"/>
              <a:buChar char="•"/>
            </a:pPr>
            <a:r>
              <a:rPr lang="es-AR" altLang="es-ES" sz="1200" b="1" dirty="0">
                <a:solidFill>
                  <a:schemeClr val="bg1"/>
                </a:solidFill>
                <a:latin typeface="+mn-lt"/>
                <a:sym typeface="Wingdings" panose="05000000000000000000" pitchFamily="2" charset="2"/>
              </a:rPr>
              <a:t>Expansión al Universo</a:t>
            </a:r>
            <a:endParaRPr lang="es-AR" altLang="es-ES" sz="1200" b="1" dirty="0">
              <a:solidFill>
                <a:schemeClr val="bg1"/>
              </a:solidFill>
              <a:latin typeface="+mn-lt"/>
            </a:endParaRPr>
          </a:p>
        </p:txBody>
      </p:sp>
      <p:sp>
        <p:nvSpPr>
          <p:cNvPr id="15" name="Rounded Rectangle 32">
            <a:extLst>
              <a:ext uri="{FF2B5EF4-FFF2-40B4-BE49-F238E27FC236}">
                <a16:creationId xmlns:a16="http://schemas.microsoft.com/office/drawing/2014/main" xmlns="" id="{67083F7B-163F-4854-A368-F39D6E6BBB92}"/>
              </a:ext>
            </a:extLst>
          </p:cNvPr>
          <p:cNvSpPr/>
          <p:nvPr/>
        </p:nvSpPr>
        <p:spPr>
          <a:xfrm>
            <a:off x="2245673" y="1939602"/>
            <a:ext cx="2843382" cy="353064"/>
          </a:xfrm>
          <a:prstGeom prst="roundRect">
            <a:avLst>
              <a:gd name="adj" fmla="val 4667"/>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2400" dirty="0"/>
              <a:t>BIG PLAYERS</a:t>
            </a:r>
          </a:p>
        </p:txBody>
      </p:sp>
      <p:sp>
        <p:nvSpPr>
          <p:cNvPr id="16" name="Rounded Rectangle 34">
            <a:extLst>
              <a:ext uri="{FF2B5EF4-FFF2-40B4-BE49-F238E27FC236}">
                <a16:creationId xmlns:a16="http://schemas.microsoft.com/office/drawing/2014/main" xmlns="" id="{2DF62D04-A3ED-4986-8FC9-A9189ADB879A}"/>
              </a:ext>
            </a:extLst>
          </p:cNvPr>
          <p:cNvSpPr/>
          <p:nvPr/>
        </p:nvSpPr>
        <p:spPr>
          <a:xfrm>
            <a:off x="5751719" y="1939602"/>
            <a:ext cx="3011324" cy="353064"/>
          </a:xfrm>
          <a:prstGeom prst="roundRect">
            <a:avLst>
              <a:gd name="adj" fmla="val 466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2400" dirty="0"/>
              <a:t>SELF SERVICE IND</a:t>
            </a:r>
          </a:p>
        </p:txBody>
      </p:sp>
      <p:sp>
        <p:nvSpPr>
          <p:cNvPr id="17" name="Rounded Rectangle 50">
            <a:extLst>
              <a:ext uri="{FF2B5EF4-FFF2-40B4-BE49-F238E27FC236}">
                <a16:creationId xmlns:a16="http://schemas.microsoft.com/office/drawing/2014/main" xmlns="" id="{1C763AEB-6516-40B7-81F7-61426CEA6E4B}"/>
              </a:ext>
            </a:extLst>
          </p:cNvPr>
          <p:cNvSpPr/>
          <p:nvPr/>
        </p:nvSpPr>
        <p:spPr>
          <a:xfrm>
            <a:off x="4034637" y="5814789"/>
            <a:ext cx="2970781" cy="288140"/>
          </a:xfrm>
          <a:prstGeom prst="round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sz="1200" b="1" dirty="0"/>
              <a:t>MES CALENDARIO EXACTO</a:t>
            </a:r>
          </a:p>
        </p:txBody>
      </p:sp>
      <p:sp>
        <p:nvSpPr>
          <p:cNvPr id="18" name="Rounded Rectangle 50">
            <a:extLst>
              <a:ext uri="{FF2B5EF4-FFF2-40B4-BE49-F238E27FC236}">
                <a16:creationId xmlns:a16="http://schemas.microsoft.com/office/drawing/2014/main" xmlns="" id="{19DB518D-3CAE-4B70-89EB-033357D2439E}"/>
              </a:ext>
            </a:extLst>
          </p:cNvPr>
          <p:cNvSpPr/>
          <p:nvPr/>
        </p:nvSpPr>
        <p:spPr>
          <a:xfrm>
            <a:off x="2245672" y="5750040"/>
            <a:ext cx="6517370" cy="398588"/>
          </a:xfrm>
          <a:prstGeom prst="roundRect">
            <a:avLst/>
          </a:prstGeom>
          <a:solidFill>
            <a:schemeClr val="bg1">
              <a:alpha val="0"/>
            </a:schemeClr>
          </a:solidFill>
          <a:ln>
            <a:solidFill>
              <a:schemeClr val="bg1">
                <a:lumMod val="50000"/>
              </a:schemeClr>
            </a:solidFill>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AR" sz="1200" b="1" dirty="0">
              <a:solidFill>
                <a:schemeClr val="bg1">
                  <a:lumMod val="50000"/>
                </a:schemeClr>
              </a:solidFill>
            </a:endParaRPr>
          </a:p>
        </p:txBody>
      </p:sp>
      <p:grpSp>
        <p:nvGrpSpPr>
          <p:cNvPr id="19" name="82 Grupo">
            <a:extLst>
              <a:ext uri="{FF2B5EF4-FFF2-40B4-BE49-F238E27FC236}">
                <a16:creationId xmlns:a16="http://schemas.microsoft.com/office/drawing/2014/main" xmlns="" id="{F971C2D8-C14D-4E92-8B60-AA9012D86CD2}"/>
              </a:ext>
            </a:extLst>
          </p:cNvPr>
          <p:cNvGrpSpPr/>
          <p:nvPr/>
        </p:nvGrpSpPr>
        <p:grpSpPr>
          <a:xfrm>
            <a:off x="123258" y="2150500"/>
            <a:ext cx="1428628" cy="3033756"/>
            <a:chOff x="-4167188" y="700088"/>
            <a:chExt cx="2730500" cy="5453062"/>
          </a:xfrm>
          <a:solidFill>
            <a:srgbClr val="FFFFFF">
              <a:lumMod val="75000"/>
            </a:srgbClr>
          </a:solidFill>
        </p:grpSpPr>
        <p:sp>
          <p:nvSpPr>
            <p:cNvPr id="20" name="Freeform 21">
              <a:extLst>
                <a:ext uri="{FF2B5EF4-FFF2-40B4-BE49-F238E27FC236}">
                  <a16:creationId xmlns:a16="http://schemas.microsoft.com/office/drawing/2014/main" xmlns="" id="{FD7063AE-257A-4B0F-AD79-264C5C5CFEF8}"/>
                </a:ext>
              </a:extLst>
            </p:cNvPr>
            <p:cNvSpPr>
              <a:spLocks/>
            </p:cNvSpPr>
            <p:nvPr/>
          </p:nvSpPr>
          <p:spPr bwMode="auto">
            <a:xfrm>
              <a:off x="-4167188" y="4017963"/>
              <a:ext cx="1184275" cy="1673225"/>
            </a:xfrm>
            <a:custGeom>
              <a:avLst/>
              <a:gdLst>
                <a:gd name="T0" fmla="*/ 0 w 316"/>
                <a:gd name="T1" fmla="*/ 32 h 446"/>
                <a:gd name="T2" fmla="*/ 24 w 316"/>
                <a:gd name="T3" fmla="*/ 57 h 446"/>
                <a:gd name="T4" fmla="*/ 24 w 316"/>
                <a:gd name="T5" fmla="*/ 323 h 446"/>
                <a:gd name="T6" fmla="*/ 9 w 316"/>
                <a:gd name="T7" fmla="*/ 323 h 446"/>
                <a:gd name="T8" fmla="*/ 9 w 316"/>
                <a:gd name="T9" fmla="*/ 376 h 446"/>
                <a:gd name="T10" fmla="*/ 79 w 316"/>
                <a:gd name="T11" fmla="*/ 446 h 446"/>
                <a:gd name="T12" fmla="*/ 156 w 316"/>
                <a:gd name="T13" fmla="*/ 446 h 446"/>
                <a:gd name="T14" fmla="*/ 156 w 316"/>
                <a:gd name="T15" fmla="*/ 373 h 446"/>
                <a:gd name="T16" fmla="*/ 196 w 316"/>
                <a:gd name="T17" fmla="*/ 350 h 446"/>
                <a:gd name="T18" fmla="*/ 196 w 316"/>
                <a:gd name="T19" fmla="*/ 307 h 446"/>
                <a:gd name="T20" fmla="*/ 239 w 316"/>
                <a:gd name="T21" fmla="*/ 264 h 446"/>
                <a:gd name="T22" fmla="*/ 239 w 316"/>
                <a:gd name="T23" fmla="*/ 225 h 446"/>
                <a:gd name="T24" fmla="*/ 181 w 316"/>
                <a:gd name="T25" fmla="*/ 183 h 446"/>
                <a:gd name="T26" fmla="*/ 239 w 316"/>
                <a:gd name="T27" fmla="*/ 134 h 446"/>
                <a:gd name="T28" fmla="*/ 276 w 316"/>
                <a:gd name="T29" fmla="*/ 47 h 446"/>
                <a:gd name="T30" fmla="*/ 263 w 316"/>
                <a:gd name="T31" fmla="*/ 33 h 446"/>
                <a:gd name="T32" fmla="*/ 281 w 316"/>
                <a:gd name="T33" fmla="*/ 33 h 446"/>
                <a:gd name="T34" fmla="*/ 286 w 316"/>
                <a:gd name="T35" fmla="*/ 46 h 446"/>
                <a:gd name="T36" fmla="*/ 316 w 316"/>
                <a:gd name="T37" fmla="*/ 28 h 446"/>
                <a:gd name="T38" fmla="*/ 304 w 316"/>
                <a:gd name="T39" fmla="*/ 6 h 446"/>
                <a:gd name="T40" fmla="*/ 286 w 316"/>
                <a:gd name="T41" fmla="*/ 24 h 446"/>
                <a:gd name="T42" fmla="*/ 276 w 316"/>
                <a:gd name="T43" fmla="*/ 15 h 446"/>
                <a:gd name="T44" fmla="*/ 276 w 316"/>
                <a:gd name="T45" fmla="*/ 0 h 446"/>
                <a:gd name="T46" fmla="*/ 3 w 316"/>
                <a:gd name="T47" fmla="*/ 0 h 446"/>
                <a:gd name="T48" fmla="*/ 0 w 316"/>
                <a:gd name="T49" fmla="*/ 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6" h="446">
                  <a:moveTo>
                    <a:pt x="0" y="32"/>
                  </a:moveTo>
                  <a:cubicBezTo>
                    <a:pt x="24" y="57"/>
                    <a:pt x="24" y="57"/>
                    <a:pt x="24" y="57"/>
                  </a:cubicBezTo>
                  <a:cubicBezTo>
                    <a:pt x="24" y="323"/>
                    <a:pt x="24" y="323"/>
                    <a:pt x="24" y="323"/>
                  </a:cubicBezTo>
                  <a:cubicBezTo>
                    <a:pt x="9" y="323"/>
                    <a:pt x="9" y="323"/>
                    <a:pt x="9" y="323"/>
                  </a:cubicBezTo>
                  <a:cubicBezTo>
                    <a:pt x="9" y="376"/>
                    <a:pt x="9" y="376"/>
                    <a:pt x="9" y="376"/>
                  </a:cubicBezTo>
                  <a:cubicBezTo>
                    <a:pt x="79" y="446"/>
                    <a:pt x="79" y="446"/>
                    <a:pt x="79" y="446"/>
                  </a:cubicBezTo>
                  <a:cubicBezTo>
                    <a:pt x="156" y="446"/>
                    <a:pt x="156" y="446"/>
                    <a:pt x="156" y="446"/>
                  </a:cubicBezTo>
                  <a:cubicBezTo>
                    <a:pt x="156" y="373"/>
                    <a:pt x="156" y="373"/>
                    <a:pt x="156" y="373"/>
                  </a:cubicBezTo>
                  <a:cubicBezTo>
                    <a:pt x="196" y="350"/>
                    <a:pt x="196" y="350"/>
                    <a:pt x="196" y="350"/>
                  </a:cubicBezTo>
                  <a:cubicBezTo>
                    <a:pt x="196" y="307"/>
                    <a:pt x="196" y="307"/>
                    <a:pt x="196" y="307"/>
                  </a:cubicBezTo>
                  <a:cubicBezTo>
                    <a:pt x="239" y="264"/>
                    <a:pt x="239" y="264"/>
                    <a:pt x="239" y="264"/>
                  </a:cubicBezTo>
                  <a:cubicBezTo>
                    <a:pt x="239" y="225"/>
                    <a:pt x="239" y="225"/>
                    <a:pt x="239" y="225"/>
                  </a:cubicBezTo>
                  <a:cubicBezTo>
                    <a:pt x="239" y="225"/>
                    <a:pt x="181" y="229"/>
                    <a:pt x="181" y="183"/>
                  </a:cubicBezTo>
                  <a:cubicBezTo>
                    <a:pt x="181" y="137"/>
                    <a:pt x="239" y="134"/>
                    <a:pt x="239" y="134"/>
                  </a:cubicBezTo>
                  <a:cubicBezTo>
                    <a:pt x="276" y="47"/>
                    <a:pt x="276" y="47"/>
                    <a:pt x="276" y="47"/>
                  </a:cubicBezTo>
                  <a:cubicBezTo>
                    <a:pt x="263" y="33"/>
                    <a:pt x="263" y="33"/>
                    <a:pt x="263" y="33"/>
                  </a:cubicBezTo>
                  <a:cubicBezTo>
                    <a:pt x="281" y="33"/>
                    <a:pt x="281" y="33"/>
                    <a:pt x="281" y="33"/>
                  </a:cubicBezTo>
                  <a:cubicBezTo>
                    <a:pt x="286" y="46"/>
                    <a:pt x="286" y="46"/>
                    <a:pt x="286" y="46"/>
                  </a:cubicBezTo>
                  <a:cubicBezTo>
                    <a:pt x="316" y="28"/>
                    <a:pt x="316" y="28"/>
                    <a:pt x="316" y="28"/>
                  </a:cubicBezTo>
                  <a:cubicBezTo>
                    <a:pt x="304" y="6"/>
                    <a:pt x="304" y="6"/>
                    <a:pt x="304" y="6"/>
                  </a:cubicBezTo>
                  <a:cubicBezTo>
                    <a:pt x="286" y="24"/>
                    <a:pt x="286" y="24"/>
                    <a:pt x="286" y="24"/>
                  </a:cubicBezTo>
                  <a:cubicBezTo>
                    <a:pt x="276" y="15"/>
                    <a:pt x="276" y="15"/>
                    <a:pt x="276" y="15"/>
                  </a:cubicBezTo>
                  <a:cubicBezTo>
                    <a:pt x="276" y="0"/>
                    <a:pt x="276" y="0"/>
                    <a:pt x="276" y="0"/>
                  </a:cubicBezTo>
                  <a:cubicBezTo>
                    <a:pt x="3" y="0"/>
                    <a:pt x="3" y="0"/>
                    <a:pt x="3" y="0"/>
                  </a:cubicBezTo>
                  <a:lnTo>
                    <a:pt x="0" y="32"/>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1" name="Freeform 22">
              <a:extLst>
                <a:ext uri="{FF2B5EF4-FFF2-40B4-BE49-F238E27FC236}">
                  <a16:creationId xmlns:a16="http://schemas.microsoft.com/office/drawing/2014/main" xmlns="" id="{67AD2794-CB6D-4C57-BBE2-839031116D9D}"/>
                </a:ext>
              </a:extLst>
            </p:cNvPr>
            <p:cNvSpPr>
              <a:spLocks/>
            </p:cNvSpPr>
            <p:nvPr/>
          </p:nvSpPr>
          <p:spPr bwMode="auto">
            <a:xfrm>
              <a:off x="-2989263" y="823913"/>
              <a:ext cx="1552575" cy="1943100"/>
            </a:xfrm>
            <a:custGeom>
              <a:avLst/>
              <a:gdLst>
                <a:gd name="T0" fmla="*/ 405 w 414"/>
                <a:gd name="T1" fmla="*/ 143 h 518"/>
                <a:gd name="T2" fmla="*/ 376 w 414"/>
                <a:gd name="T3" fmla="*/ 143 h 518"/>
                <a:gd name="T4" fmla="*/ 315 w 414"/>
                <a:gd name="T5" fmla="*/ 222 h 518"/>
                <a:gd name="T6" fmla="*/ 201 w 414"/>
                <a:gd name="T7" fmla="*/ 203 h 518"/>
                <a:gd name="T8" fmla="*/ 256 w 414"/>
                <a:gd name="T9" fmla="*/ 132 h 518"/>
                <a:gd name="T10" fmla="*/ 239 w 414"/>
                <a:gd name="T11" fmla="*/ 110 h 518"/>
                <a:gd name="T12" fmla="*/ 128 w 414"/>
                <a:gd name="T13" fmla="*/ 61 h 518"/>
                <a:gd name="T14" fmla="*/ 114 w 414"/>
                <a:gd name="T15" fmla="*/ 61 h 518"/>
                <a:gd name="T16" fmla="*/ 49 w 414"/>
                <a:gd name="T17" fmla="*/ 0 h 518"/>
                <a:gd name="T18" fmla="*/ 49 w 414"/>
                <a:gd name="T19" fmla="*/ 87 h 518"/>
                <a:gd name="T20" fmla="*/ 0 w 414"/>
                <a:gd name="T21" fmla="*/ 143 h 518"/>
                <a:gd name="T22" fmla="*/ 73 w 414"/>
                <a:gd name="T23" fmla="*/ 143 h 518"/>
                <a:gd name="T24" fmla="*/ 74 w 414"/>
                <a:gd name="T25" fmla="*/ 247 h 518"/>
                <a:gd name="T26" fmla="*/ 53 w 414"/>
                <a:gd name="T27" fmla="*/ 342 h 518"/>
                <a:gd name="T28" fmla="*/ 70 w 414"/>
                <a:gd name="T29" fmla="*/ 366 h 518"/>
                <a:gd name="T30" fmla="*/ 53 w 414"/>
                <a:gd name="T31" fmla="*/ 403 h 518"/>
                <a:gd name="T32" fmla="*/ 58 w 414"/>
                <a:gd name="T33" fmla="*/ 413 h 518"/>
                <a:gd name="T34" fmla="*/ 52 w 414"/>
                <a:gd name="T35" fmla="*/ 421 h 518"/>
                <a:gd name="T36" fmla="*/ 64 w 414"/>
                <a:gd name="T37" fmla="*/ 442 h 518"/>
                <a:gd name="T38" fmla="*/ 66 w 414"/>
                <a:gd name="T39" fmla="*/ 470 h 518"/>
                <a:gd name="T40" fmla="*/ 55 w 414"/>
                <a:gd name="T41" fmla="*/ 474 h 518"/>
                <a:gd name="T42" fmla="*/ 26 w 414"/>
                <a:gd name="T43" fmla="*/ 518 h 518"/>
                <a:gd name="T44" fmla="*/ 67 w 414"/>
                <a:gd name="T45" fmla="*/ 518 h 518"/>
                <a:gd name="T46" fmla="*/ 101 w 414"/>
                <a:gd name="T47" fmla="*/ 484 h 518"/>
                <a:gd name="T48" fmla="*/ 113 w 414"/>
                <a:gd name="T49" fmla="*/ 487 h 518"/>
                <a:gd name="T50" fmla="*/ 123 w 414"/>
                <a:gd name="T51" fmla="*/ 475 h 518"/>
                <a:gd name="T52" fmla="*/ 153 w 414"/>
                <a:gd name="T53" fmla="*/ 497 h 518"/>
                <a:gd name="T54" fmla="*/ 193 w 414"/>
                <a:gd name="T55" fmla="*/ 506 h 518"/>
                <a:gd name="T56" fmla="*/ 235 w 414"/>
                <a:gd name="T57" fmla="*/ 343 h 518"/>
                <a:gd name="T58" fmla="*/ 349 w 414"/>
                <a:gd name="T59" fmla="*/ 243 h 518"/>
                <a:gd name="T60" fmla="*/ 376 w 414"/>
                <a:gd name="T61" fmla="*/ 243 h 518"/>
                <a:gd name="T62" fmla="*/ 414 w 414"/>
                <a:gd name="T63" fmla="*/ 180 h 518"/>
                <a:gd name="T64" fmla="*/ 405 w 414"/>
                <a:gd name="T65" fmla="*/ 14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4" h="518">
                  <a:moveTo>
                    <a:pt x="405" y="143"/>
                  </a:moveTo>
                  <a:cubicBezTo>
                    <a:pt x="376" y="143"/>
                    <a:pt x="376" y="143"/>
                    <a:pt x="376" y="143"/>
                  </a:cubicBezTo>
                  <a:cubicBezTo>
                    <a:pt x="370" y="175"/>
                    <a:pt x="334" y="216"/>
                    <a:pt x="315" y="222"/>
                  </a:cubicBezTo>
                  <a:cubicBezTo>
                    <a:pt x="295" y="229"/>
                    <a:pt x="201" y="203"/>
                    <a:pt x="201" y="203"/>
                  </a:cubicBezTo>
                  <a:cubicBezTo>
                    <a:pt x="256" y="132"/>
                    <a:pt x="256" y="132"/>
                    <a:pt x="256" y="132"/>
                  </a:cubicBezTo>
                  <a:cubicBezTo>
                    <a:pt x="239" y="110"/>
                    <a:pt x="239" y="110"/>
                    <a:pt x="239" y="110"/>
                  </a:cubicBezTo>
                  <a:cubicBezTo>
                    <a:pt x="128" y="61"/>
                    <a:pt x="128" y="61"/>
                    <a:pt x="128" y="61"/>
                  </a:cubicBezTo>
                  <a:cubicBezTo>
                    <a:pt x="114" y="61"/>
                    <a:pt x="114" y="61"/>
                    <a:pt x="114" y="61"/>
                  </a:cubicBezTo>
                  <a:cubicBezTo>
                    <a:pt x="49" y="0"/>
                    <a:pt x="49" y="0"/>
                    <a:pt x="49" y="0"/>
                  </a:cubicBezTo>
                  <a:cubicBezTo>
                    <a:pt x="49" y="87"/>
                    <a:pt x="49" y="87"/>
                    <a:pt x="49" y="87"/>
                  </a:cubicBezTo>
                  <a:cubicBezTo>
                    <a:pt x="0" y="143"/>
                    <a:pt x="0" y="143"/>
                    <a:pt x="0" y="143"/>
                  </a:cubicBezTo>
                  <a:cubicBezTo>
                    <a:pt x="73" y="143"/>
                    <a:pt x="73" y="143"/>
                    <a:pt x="73" y="143"/>
                  </a:cubicBezTo>
                  <a:cubicBezTo>
                    <a:pt x="74" y="247"/>
                    <a:pt x="74" y="247"/>
                    <a:pt x="74" y="247"/>
                  </a:cubicBezTo>
                  <a:cubicBezTo>
                    <a:pt x="53" y="342"/>
                    <a:pt x="53" y="342"/>
                    <a:pt x="53" y="342"/>
                  </a:cubicBezTo>
                  <a:cubicBezTo>
                    <a:pt x="70" y="366"/>
                    <a:pt x="70" y="366"/>
                    <a:pt x="70" y="366"/>
                  </a:cubicBezTo>
                  <a:cubicBezTo>
                    <a:pt x="53" y="403"/>
                    <a:pt x="53" y="403"/>
                    <a:pt x="53" y="403"/>
                  </a:cubicBezTo>
                  <a:cubicBezTo>
                    <a:pt x="58" y="413"/>
                    <a:pt x="58" y="413"/>
                    <a:pt x="58" y="413"/>
                  </a:cubicBezTo>
                  <a:cubicBezTo>
                    <a:pt x="52" y="421"/>
                    <a:pt x="52" y="421"/>
                    <a:pt x="52" y="421"/>
                  </a:cubicBezTo>
                  <a:cubicBezTo>
                    <a:pt x="64" y="442"/>
                    <a:pt x="64" y="442"/>
                    <a:pt x="64" y="442"/>
                  </a:cubicBezTo>
                  <a:cubicBezTo>
                    <a:pt x="66" y="470"/>
                    <a:pt x="66" y="470"/>
                    <a:pt x="66" y="470"/>
                  </a:cubicBezTo>
                  <a:cubicBezTo>
                    <a:pt x="55" y="474"/>
                    <a:pt x="55" y="474"/>
                    <a:pt x="55" y="474"/>
                  </a:cubicBezTo>
                  <a:cubicBezTo>
                    <a:pt x="26" y="518"/>
                    <a:pt x="26" y="518"/>
                    <a:pt x="26" y="518"/>
                  </a:cubicBezTo>
                  <a:cubicBezTo>
                    <a:pt x="67" y="518"/>
                    <a:pt x="67" y="518"/>
                    <a:pt x="67" y="518"/>
                  </a:cubicBezTo>
                  <a:cubicBezTo>
                    <a:pt x="101" y="484"/>
                    <a:pt x="101" y="484"/>
                    <a:pt x="101" y="484"/>
                  </a:cubicBezTo>
                  <a:cubicBezTo>
                    <a:pt x="113" y="487"/>
                    <a:pt x="113" y="487"/>
                    <a:pt x="113" y="487"/>
                  </a:cubicBezTo>
                  <a:cubicBezTo>
                    <a:pt x="123" y="475"/>
                    <a:pt x="123" y="475"/>
                    <a:pt x="123" y="475"/>
                  </a:cubicBezTo>
                  <a:cubicBezTo>
                    <a:pt x="153" y="497"/>
                    <a:pt x="153" y="497"/>
                    <a:pt x="153" y="497"/>
                  </a:cubicBezTo>
                  <a:cubicBezTo>
                    <a:pt x="193" y="506"/>
                    <a:pt x="193" y="506"/>
                    <a:pt x="193" y="506"/>
                  </a:cubicBezTo>
                  <a:cubicBezTo>
                    <a:pt x="235" y="343"/>
                    <a:pt x="235" y="343"/>
                    <a:pt x="235" y="343"/>
                  </a:cubicBezTo>
                  <a:cubicBezTo>
                    <a:pt x="349" y="243"/>
                    <a:pt x="349" y="243"/>
                    <a:pt x="349" y="243"/>
                  </a:cubicBezTo>
                  <a:cubicBezTo>
                    <a:pt x="376" y="243"/>
                    <a:pt x="376" y="243"/>
                    <a:pt x="376" y="243"/>
                  </a:cubicBezTo>
                  <a:cubicBezTo>
                    <a:pt x="414" y="180"/>
                    <a:pt x="414" y="180"/>
                    <a:pt x="414" y="180"/>
                  </a:cubicBezTo>
                  <a:lnTo>
                    <a:pt x="405" y="143"/>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2" name="Freeform 23">
              <a:extLst>
                <a:ext uri="{FF2B5EF4-FFF2-40B4-BE49-F238E27FC236}">
                  <a16:creationId xmlns:a16="http://schemas.microsoft.com/office/drawing/2014/main" xmlns="" id="{2C873D72-CDAE-4B68-8975-743CCA3AFDB7}"/>
                </a:ext>
              </a:extLst>
            </p:cNvPr>
            <p:cNvSpPr>
              <a:spLocks/>
            </p:cNvSpPr>
            <p:nvPr/>
          </p:nvSpPr>
          <p:spPr bwMode="auto">
            <a:xfrm>
              <a:off x="-3544888" y="5762625"/>
              <a:ext cx="398463" cy="390525"/>
            </a:xfrm>
            <a:custGeom>
              <a:avLst/>
              <a:gdLst>
                <a:gd name="T0" fmla="*/ 0 w 251"/>
                <a:gd name="T1" fmla="*/ 0 h 246"/>
                <a:gd name="T2" fmla="*/ 0 w 251"/>
                <a:gd name="T3" fmla="*/ 231 h 246"/>
                <a:gd name="T4" fmla="*/ 85 w 251"/>
                <a:gd name="T5" fmla="*/ 217 h 246"/>
                <a:gd name="T6" fmla="*/ 203 w 251"/>
                <a:gd name="T7" fmla="*/ 246 h 246"/>
                <a:gd name="T8" fmla="*/ 243 w 251"/>
                <a:gd name="T9" fmla="*/ 227 h 246"/>
                <a:gd name="T10" fmla="*/ 251 w 251"/>
                <a:gd name="T11" fmla="*/ 194 h 246"/>
                <a:gd name="T12" fmla="*/ 208 w 251"/>
                <a:gd name="T13" fmla="*/ 194 h 246"/>
                <a:gd name="T14" fmla="*/ 92 w 251"/>
                <a:gd name="T15" fmla="*/ 130 h 246"/>
                <a:gd name="T16" fmla="*/ 50 w 251"/>
                <a:gd name="T17" fmla="*/ 71 h 246"/>
                <a:gd name="T18" fmla="*/ 28 w 251"/>
                <a:gd name="T19" fmla="*/ 68 h 246"/>
                <a:gd name="T20" fmla="*/ 26 w 251"/>
                <a:gd name="T21" fmla="*/ 52 h 246"/>
                <a:gd name="T22" fmla="*/ 47 w 251"/>
                <a:gd name="T23" fmla="*/ 47 h 246"/>
                <a:gd name="T24" fmla="*/ 0 w 251"/>
                <a:gd name="T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246">
                  <a:moveTo>
                    <a:pt x="0" y="0"/>
                  </a:moveTo>
                  <a:lnTo>
                    <a:pt x="0" y="231"/>
                  </a:lnTo>
                  <a:lnTo>
                    <a:pt x="85" y="217"/>
                  </a:lnTo>
                  <a:lnTo>
                    <a:pt x="203" y="246"/>
                  </a:lnTo>
                  <a:lnTo>
                    <a:pt x="243" y="227"/>
                  </a:lnTo>
                  <a:lnTo>
                    <a:pt x="251" y="194"/>
                  </a:lnTo>
                  <a:lnTo>
                    <a:pt x="208" y="194"/>
                  </a:lnTo>
                  <a:lnTo>
                    <a:pt x="92" y="130"/>
                  </a:lnTo>
                  <a:lnTo>
                    <a:pt x="50" y="71"/>
                  </a:lnTo>
                  <a:lnTo>
                    <a:pt x="28" y="68"/>
                  </a:lnTo>
                  <a:lnTo>
                    <a:pt x="26" y="52"/>
                  </a:lnTo>
                  <a:lnTo>
                    <a:pt x="47" y="47"/>
                  </a:lnTo>
                  <a:lnTo>
                    <a:pt x="0" y="0"/>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3" name="Freeform 24">
              <a:extLst>
                <a:ext uri="{FF2B5EF4-FFF2-40B4-BE49-F238E27FC236}">
                  <a16:creationId xmlns:a16="http://schemas.microsoft.com/office/drawing/2014/main" xmlns="" id="{30759C6A-AA6B-4707-9872-F49FB5B10029}"/>
                </a:ext>
              </a:extLst>
            </p:cNvPr>
            <p:cNvSpPr>
              <a:spLocks/>
            </p:cNvSpPr>
            <p:nvPr/>
          </p:nvSpPr>
          <p:spPr bwMode="auto">
            <a:xfrm>
              <a:off x="-3113088" y="6046788"/>
              <a:ext cx="104775" cy="52387"/>
            </a:xfrm>
            <a:custGeom>
              <a:avLst/>
              <a:gdLst>
                <a:gd name="T0" fmla="*/ 0 w 66"/>
                <a:gd name="T1" fmla="*/ 15 h 33"/>
                <a:gd name="T2" fmla="*/ 23 w 66"/>
                <a:gd name="T3" fmla="*/ 33 h 33"/>
                <a:gd name="T4" fmla="*/ 66 w 66"/>
                <a:gd name="T5" fmla="*/ 0 h 33"/>
                <a:gd name="T6" fmla="*/ 0 w 66"/>
                <a:gd name="T7" fmla="*/ 15 h 33"/>
              </a:gdLst>
              <a:ahLst/>
              <a:cxnLst>
                <a:cxn ang="0">
                  <a:pos x="T0" y="T1"/>
                </a:cxn>
                <a:cxn ang="0">
                  <a:pos x="T2" y="T3"/>
                </a:cxn>
                <a:cxn ang="0">
                  <a:pos x="T4" y="T5"/>
                </a:cxn>
                <a:cxn ang="0">
                  <a:pos x="T6" y="T7"/>
                </a:cxn>
              </a:cxnLst>
              <a:rect l="0" t="0" r="r" b="b"/>
              <a:pathLst>
                <a:path w="66" h="33">
                  <a:moveTo>
                    <a:pt x="0" y="15"/>
                  </a:moveTo>
                  <a:lnTo>
                    <a:pt x="23" y="33"/>
                  </a:lnTo>
                  <a:lnTo>
                    <a:pt x="66" y="0"/>
                  </a:lnTo>
                  <a:lnTo>
                    <a:pt x="0" y="15"/>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4" name="Freeform 25">
              <a:extLst>
                <a:ext uri="{FF2B5EF4-FFF2-40B4-BE49-F238E27FC236}">
                  <a16:creationId xmlns:a16="http://schemas.microsoft.com/office/drawing/2014/main" xmlns="" id="{0EB82EED-AE80-4DDD-AB0E-6055F39458E6}"/>
                </a:ext>
              </a:extLst>
            </p:cNvPr>
            <p:cNvSpPr>
              <a:spLocks/>
            </p:cNvSpPr>
            <p:nvPr/>
          </p:nvSpPr>
          <p:spPr bwMode="auto">
            <a:xfrm>
              <a:off x="-2711451" y="5518150"/>
              <a:ext cx="220663" cy="165100"/>
            </a:xfrm>
            <a:custGeom>
              <a:avLst/>
              <a:gdLst>
                <a:gd name="T0" fmla="*/ 80 w 139"/>
                <a:gd name="T1" fmla="*/ 14 h 104"/>
                <a:gd name="T2" fmla="*/ 106 w 139"/>
                <a:gd name="T3" fmla="*/ 7 h 104"/>
                <a:gd name="T4" fmla="*/ 139 w 139"/>
                <a:gd name="T5" fmla="*/ 12 h 104"/>
                <a:gd name="T6" fmla="*/ 92 w 139"/>
                <a:gd name="T7" fmla="*/ 69 h 104"/>
                <a:gd name="T8" fmla="*/ 44 w 139"/>
                <a:gd name="T9" fmla="*/ 104 h 104"/>
                <a:gd name="T10" fmla="*/ 52 w 139"/>
                <a:gd name="T11" fmla="*/ 83 h 104"/>
                <a:gd name="T12" fmla="*/ 7 w 139"/>
                <a:gd name="T13" fmla="*/ 83 h 104"/>
                <a:gd name="T14" fmla="*/ 0 w 139"/>
                <a:gd name="T15" fmla="*/ 57 h 104"/>
                <a:gd name="T16" fmla="*/ 44 w 139"/>
                <a:gd name="T17" fmla="*/ 71 h 104"/>
                <a:gd name="T18" fmla="*/ 61 w 139"/>
                <a:gd name="T19" fmla="*/ 45 h 104"/>
                <a:gd name="T20" fmla="*/ 61 w 139"/>
                <a:gd name="T21" fmla="*/ 26 h 104"/>
                <a:gd name="T22" fmla="*/ 35 w 139"/>
                <a:gd name="T23" fmla="*/ 0 h 104"/>
                <a:gd name="T24" fmla="*/ 80 w 139"/>
                <a:gd name="T25" fmla="*/ 14 h 104"/>
                <a:gd name="T26" fmla="*/ 80 w 139"/>
                <a:gd name="T27" fmla="*/ 14 h 104"/>
                <a:gd name="T28" fmla="*/ 80 w 139"/>
                <a:gd name="T29"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04">
                  <a:moveTo>
                    <a:pt x="80" y="14"/>
                  </a:moveTo>
                  <a:lnTo>
                    <a:pt x="106" y="7"/>
                  </a:lnTo>
                  <a:lnTo>
                    <a:pt x="139" y="12"/>
                  </a:lnTo>
                  <a:lnTo>
                    <a:pt x="92" y="69"/>
                  </a:lnTo>
                  <a:lnTo>
                    <a:pt x="44" y="104"/>
                  </a:lnTo>
                  <a:lnTo>
                    <a:pt x="52" y="83"/>
                  </a:lnTo>
                  <a:lnTo>
                    <a:pt x="7" y="83"/>
                  </a:lnTo>
                  <a:lnTo>
                    <a:pt x="0" y="57"/>
                  </a:lnTo>
                  <a:lnTo>
                    <a:pt x="44" y="71"/>
                  </a:lnTo>
                  <a:lnTo>
                    <a:pt x="61" y="45"/>
                  </a:lnTo>
                  <a:lnTo>
                    <a:pt x="61" y="26"/>
                  </a:lnTo>
                  <a:lnTo>
                    <a:pt x="35" y="0"/>
                  </a:lnTo>
                  <a:lnTo>
                    <a:pt x="80" y="14"/>
                  </a:lnTo>
                  <a:lnTo>
                    <a:pt x="80" y="14"/>
                  </a:lnTo>
                  <a:lnTo>
                    <a:pt x="80" y="14"/>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5" name="Freeform 26">
              <a:extLst>
                <a:ext uri="{FF2B5EF4-FFF2-40B4-BE49-F238E27FC236}">
                  <a16:creationId xmlns:a16="http://schemas.microsoft.com/office/drawing/2014/main" xmlns="" id="{B11ACF6C-D528-4B18-8D79-4AFEBDA89620}"/>
                </a:ext>
              </a:extLst>
            </p:cNvPr>
            <p:cNvSpPr>
              <a:spLocks/>
            </p:cNvSpPr>
            <p:nvPr/>
          </p:nvSpPr>
          <p:spPr bwMode="auto">
            <a:xfrm>
              <a:off x="-2584451" y="5518150"/>
              <a:ext cx="269875" cy="180975"/>
            </a:xfrm>
            <a:custGeom>
              <a:avLst/>
              <a:gdLst>
                <a:gd name="T0" fmla="*/ 57 w 170"/>
                <a:gd name="T1" fmla="*/ 102 h 114"/>
                <a:gd name="T2" fmla="*/ 31 w 170"/>
                <a:gd name="T3" fmla="*/ 111 h 114"/>
                <a:gd name="T4" fmla="*/ 0 w 170"/>
                <a:gd name="T5" fmla="*/ 114 h 114"/>
                <a:gd name="T6" fmla="*/ 45 w 170"/>
                <a:gd name="T7" fmla="*/ 59 h 114"/>
                <a:gd name="T8" fmla="*/ 75 w 170"/>
                <a:gd name="T9" fmla="*/ 45 h 114"/>
                <a:gd name="T10" fmla="*/ 75 w 170"/>
                <a:gd name="T11" fmla="*/ 3 h 114"/>
                <a:gd name="T12" fmla="*/ 106 w 170"/>
                <a:gd name="T13" fmla="*/ 0 h 114"/>
                <a:gd name="T14" fmla="*/ 118 w 170"/>
                <a:gd name="T15" fmla="*/ 29 h 114"/>
                <a:gd name="T16" fmla="*/ 153 w 170"/>
                <a:gd name="T17" fmla="*/ 19 h 114"/>
                <a:gd name="T18" fmla="*/ 170 w 170"/>
                <a:gd name="T19" fmla="*/ 52 h 114"/>
                <a:gd name="T20" fmla="*/ 130 w 170"/>
                <a:gd name="T21" fmla="*/ 71 h 114"/>
                <a:gd name="T22" fmla="*/ 68 w 170"/>
                <a:gd name="T23" fmla="*/ 66 h 114"/>
                <a:gd name="T24" fmla="*/ 71 w 170"/>
                <a:gd name="T25" fmla="*/ 85 h 114"/>
                <a:gd name="T26" fmla="*/ 113 w 170"/>
                <a:gd name="T27" fmla="*/ 97 h 114"/>
                <a:gd name="T28" fmla="*/ 57 w 170"/>
                <a:gd name="T29" fmla="*/ 102 h 114"/>
                <a:gd name="T30" fmla="*/ 57 w 170"/>
                <a:gd name="T31" fmla="*/ 102 h 114"/>
                <a:gd name="T32" fmla="*/ 57 w 170"/>
                <a:gd name="T33"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14">
                  <a:moveTo>
                    <a:pt x="57" y="102"/>
                  </a:moveTo>
                  <a:lnTo>
                    <a:pt x="31" y="111"/>
                  </a:lnTo>
                  <a:lnTo>
                    <a:pt x="0" y="114"/>
                  </a:lnTo>
                  <a:lnTo>
                    <a:pt x="45" y="59"/>
                  </a:lnTo>
                  <a:lnTo>
                    <a:pt x="75" y="45"/>
                  </a:lnTo>
                  <a:lnTo>
                    <a:pt x="75" y="3"/>
                  </a:lnTo>
                  <a:lnTo>
                    <a:pt x="106" y="0"/>
                  </a:lnTo>
                  <a:lnTo>
                    <a:pt x="118" y="29"/>
                  </a:lnTo>
                  <a:lnTo>
                    <a:pt x="153" y="19"/>
                  </a:lnTo>
                  <a:lnTo>
                    <a:pt x="170" y="52"/>
                  </a:lnTo>
                  <a:lnTo>
                    <a:pt x="130" y="71"/>
                  </a:lnTo>
                  <a:lnTo>
                    <a:pt x="68" y="66"/>
                  </a:lnTo>
                  <a:lnTo>
                    <a:pt x="71" y="85"/>
                  </a:lnTo>
                  <a:lnTo>
                    <a:pt x="113" y="97"/>
                  </a:lnTo>
                  <a:lnTo>
                    <a:pt x="57" y="102"/>
                  </a:lnTo>
                  <a:lnTo>
                    <a:pt x="57" y="102"/>
                  </a:lnTo>
                  <a:lnTo>
                    <a:pt x="57" y="102"/>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6" name="Freeform 27">
              <a:extLst>
                <a:ext uri="{FF2B5EF4-FFF2-40B4-BE49-F238E27FC236}">
                  <a16:creationId xmlns:a16="http://schemas.microsoft.com/office/drawing/2014/main" xmlns="" id="{5F06DEF3-211D-4605-B71D-487E300B9B5B}"/>
                </a:ext>
              </a:extLst>
            </p:cNvPr>
            <p:cNvSpPr>
              <a:spLocks/>
            </p:cNvSpPr>
            <p:nvPr/>
          </p:nvSpPr>
          <p:spPr bwMode="auto">
            <a:xfrm>
              <a:off x="-4156076" y="700088"/>
              <a:ext cx="1444625" cy="3317875"/>
            </a:xfrm>
            <a:custGeom>
              <a:avLst/>
              <a:gdLst>
                <a:gd name="T0" fmla="*/ 737 w 910"/>
                <a:gd name="T1" fmla="*/ 1372 h 2090"/>
                <a:gd name="T2" fmla="*/ 572 w 910"/>
                <a:gd name="T3" fmla="*/ 1372 h 2090"/>
                <a:gd name="T4" fmla="*/ 572 w 910"/>
                <a:gd name="T5" fmla="*/ 1183 h 2090"/>
                <a:gd name="T6" fmla="*/ 591 w 910"/>
                <a:gd name="T7" fmla="*/ 1148 h 2090"/>
                <a:gd name="T8" fmla="*/ 598 w 910"/>
                <a:gd name="T9" fmla="*/ 1103 h 2090"/>
                <a:gd name="T10" fmla="*/ 569 w 910"/>
                <a:gd name="T11" fmla="*/ 1103 h 2090"/>
                <a:gd name="T12" fmla="*/ 553 w 910"/>
                <a:gd name="T13" fmla="*/ 1072 h 2090"/>
                <a:gd name="T14" fmla="*/ 510 w 910"/>
                <a:gd name="T15" fmla="*/ 1054 h 2090"/>
                <a:gd name="T16" fmla="*/ 513 w 910"/>
                <a:gd name="T17" fmla="*/ 950 h 2090"/>
                <a:gd name="T18" fmla="*/ 553 w 910"/>
                <a:gd name="T19" fmla="*/ 872 h 2090"/>
                <a:gd name="T20" fmla="*/ 598 w 910"/>
                <a:gd name="T21" fmla="*/ 855 h 2090"/>
                <a:gd name="T22" fmla="*/ 588 w 910"/>
                <a:gd name="T23" fmla="*/ 810 h 2090"/>
                <a:gd name="T24" fmla="*/ 643 w 910"/>
                <a:gd name="T25" fmla="*/ 803 h 2090"/>
                <a:gd name="T26" fmla="*/ 666 w 910"/>
                <a:gd name="T27" fmla="*/ 817 h 2090"/>
                <a:gd name="T28" fmla="*/ 711 w 910"/>
                <a:gd name="T29" fmla="*/ 813 h 2090"/>
                <a:gd name="T30" fmla="*/ 747 w 910"/>
                <a:gd name="T31" fmla="*/ 836 h 2090"/>
                <a:gd name="T32" fmla="*/ 784 w 910"/>
                <a:gd name="T33" fmla="*/ 834 h 2090"/>
                <a:gd name="T34" fmla="*/ 799 w 910"/>
                <a:gd name="T35" fmla="*/ 857 h 2090"/>
                <a:gd name="T36" fmla="*/ 813 w 910"/>
                <a:gd name="T37" fmla="*/ 850 h 2090"/>
                <a:gd name="T38" fmla="*/ 815 w 910"/>
                <a:gd name="T39" fmla="*/ 883 h 2090"/>
                <a:gd name="T40" fmla="*/ 860 w 910"/>
                <a:gd name="T41" fmla="*/ 883 h 2090"/>
                <a:gd name="T42" fmla="*/ 910 w 910"/>
                <a:gd name="T43" fmla="*/ 661 h 2090"/>
                <a:gd name="T44" fmla="*/ 907 w 910"/>
                <a:gd name="T45" fmla="*/ 416 h 2090"/>
                <a:gd name="T46" fmla="*/ 735 w 910"/>
                <a:gd name="T47" fmla="*/ 416 h 2090"/>
                <a:gd name="T48" fmla="*/ 851 w 910"/>
                <a:gd name="T49" fmla="*/ 283 h 2090"/>
                <a:gd name="T50" fmla="*/ 851 w 910"/>
                <a:gd name="T51" fmla="*/ 78 h 2090"/>
                <a:gd name="T52" fmla="*/ 789 w 910"/>
                <a:gd name="T53" fmla="*/ 24 h 2090"/>
                <a:gd name="T54" fmla="*/ 666 w 910"/>
                <a:gd name="T55" fmla="*/ 24 h 2090"/>
                <a:gd name="T56" fmla="*/ 628 w 910"/>
                <a:gd name="T57" fmla="*/ 139 h 2090"/>
                <a:gd name="T58" fmla="*/ 588 w 910"/>
                <a:gd name="T59" fmla="*/ 38 h 2090"/>
                <a:gd name="T60" fmla="*/ 480 w 910"/>
                <a:gd name="T61" fmla="*/ 38 h 2090"/>
                <a:gd name="T62" fmla="*/ 451 w 910"/>
                <a:gd name="T63" fmla="*/ 0 h 2090"/>
                <a:gd name="T64" fmla="*/ 397 w 910"/>
                <a:gd name="T65" fmla="*/ 0 h 2090"/>
                <a:gd name="T66" fmla="*/ 397 w 910"/>
                <a:gd name="T67" fmla="*/ 26 h 2090"/>
                <a:gd name="T68" fmla="*/ 338 w 910"/>
                <a:gd name="T69" fmla="*/ 85 h 2090"/>
                <a:gd name="T70" fmla="*/ 338 w 910"/>
                <a:gd name="T71" fmla="*/ 253 h 2090"/>
                <a:gd name="T72" fmla="*/ 227 w 910"/>
                <a:gd name="T73" fmla="*/ 291 h 2090"/>
                <a:gd name="T74" fmla="*/ 184 w 910"/>
                <a:gd name="T75" fmla="*/ 333 h 2090"/>
                <a:gd name="T76" fmla="*/ 220 w 910"/>
                <a:gd name="T77" fmla="*/ 369 h 2090"/>
                <a:gd name="T78" fmla="*/ 184 w 910"/>
                <a:gd name="T79" fmla="*/ 569 h 2090"/>
                <a:gd name="T80" fmla="*/ 12 w 910"/>
                <a:gd name="T81" fmla="*/ 1058 h 2090"/>
                <a:gd name="T82" fmla="*/ 116 w 910"/>
                <a:gd name="T83" fmla="*/ 1162 h 2090"/>
                <a:gd name="T84" fmla="*/ 116 w 910"/>
                <a:gd name="T85" fmla="*/ 1483 h 2090"/>
                <a:gd name="T86" fmla="*/ 57 w 910"/>
                <a:gd name="T87" fmla="*/ 1542 h 2090"/>
                <a:gd name="T88" fmla="*/ 0 w 910"/>
                <a:gd name="T89" fmla="*/ 2090 h 2090"/>
                <a:gd name="T90" fmla="*/ 645 w 910"/>
                <a:gd name="T91" fmla="*/ 2090 h 2090"/>
                <a:gd name="T92" fmla="*/ 645 w 910"/>
                <a:gd name="T93" fmla="*/ 2046 h 2090"/>
                <a:gd name="T94" fmla="*/ 598 w 910"/>
                <a:gd name="T95" fmla="*/ 1998 h 2090"/>
                <a:gd name="T96" fmla="*/ 598 w 910"/>
                <a:gd name="T97" fmla="*/ 1958 h 2090"/>
                <a:gd name="T98" fmla="*/ 747 w 910"/>
                <a:gd name="T99" fmla="*/ 2013 h 2090"/>
                <a:gd name="T100" fmla="*/ 801 w 910"/>
                <a:gd name="T101" fmla="*/ 1998 h 2090"/>
                <a:gd name="T102" fmla="*/ 737 w 910"/>
                <a:gd name="T103" fmla="*/ 1949 h 2090"/>
                <a:gd name="T104" fmla="*/ 737 w 910"/>
                <a:gd name="T105" fmla="*/ 1372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0" h="2090">
                  <a:moveTo>
                    <a:pt x="737" y="1372"/>
                  </a:moveTo>
                  <a:lnTo>
                    <a:pt x="572" y="1372"/>
                  </a:lnTo>
                  <a:lnTo>
                    <a:pt x="572" y="1183"/>
                  </a:lnTo>
                  <a:lnTo>
                    <a:pt x="591" y="1148"/>
                  </a:lnTo>
                  <a:lnTo>
                    <a:pt x="598" y="1103"/>
                  </a:lnTo>
                  <a:lnTo>
                    <a:pt x="569" y="1103"/>
                  </a:lnTo>
                  <a:lnTo>
                    <a:pt x="553" y="1072"/>
                  </a:lnTo>
                  <a:lnTo>
                    <a:pt x="510" y="1054"/>
                  </a:lnTo>
                  <a:lnTo>
                    <a:pt x="513" y="950"/>
                  </a:lnTo>
                  <a:lnTo>
                    <a:pt x="553" y="872"/>
                  </a:lnTo>
                  <a:lnTo>
                    <a:pt x="598" y="855"/>
                  </a:lnTo>
                  <a:lnTo>
                    <a:pt x="588" y="810"/>
                  </a:lnTo>
                  <a:lnTo>
                    <a:pt x="643" y="803"/>
                  </a:lnTo>
                  <a:lnTo>
                    <a:pt x="666" y="817"/>
                  </a:lnTo>
                  <a:lnTo>
                    <a:pt x="711" y="813"/>
                  </a:lnTo>
                  <a:lnTo>
                    <a:pt x="747" y="836"/>
                  </a:lnTo>
                  <a:lnTo>
                    <a:pt x="784" y="834"/>
                  </a:lnTo>
                  <a:lnTo>
                    <a:pt x="799" y="857"/>
                  </a:lnTo>
                  <a:lnTo>
                    <a:pt x="813" y="850"/>
                  </a:lnTo>
                  <a:lnTo>
                    <a:pt x="815" y="883"/>
                  </a:lnTo>
                  <a:lnTo>
                    <a:pt x="860" y="883"/>
                  </a:lnTo>
                  <a:lnTo>
                    <a:pt x="910" y="661"/>
                  </a:lnTo>
                  <a:lnTo>
                    <a:pt x="907" y="416"/>
                  </a:lnTo>
                  <a:lnTo>
                    <a:pt x="735" y="416"/>
                  </a:lnTo>
                  <a:lnTo>
                    <a:pt x="851" y="283"/>
                  </a:lnTo>
                  <a:lnTo>
                    <a:pt x="851" y="78"/>
                  </a:lnTo>
                  <a:lnTo>
                    <a:pt x="789" y="24"/>
                  </a:lnTo>
                  <a:lnTo>
                    <a:pt x="666" y="24"/>
                  </a:lnTo>
                  <a:lnTo>
                    <a:pt x="628" y="139"/>
                  </a:lnTo>
                  <a:lnTo>
                    <a:pt x="588" y="38"/>
                  </a:lnTo>
                  <a:lnTo>
                    <a:pt x="480" y="38"/>
                  </a:lnTo>
                  <a:lnTo>
                    <a:pt x="451" y="0"/>
                  </a:lnTo>
                  <a:lnTo>
                    <a:pt x="397" y="0"/>
                  </a:lnTo>
                  <a:lnTo>
                    <a:pt x="397" y="26"/>
                  </a:lnTo>
                  <a:lnTo>
                    <a:pt x="338" y="85"/>
                  </a:lnTo>
                  <a:lnTo>
                    <a:pt x="338" y="253"/>
                  </a:lnTo>
                  <a:lnTo>
                    <a:pt x="227" y="291"/>
                  </a:lnTo>
                  <a:lnTo>
                    <a:pt x="184" y="333"/>
                  </a:lnTo>
                  <a:lnTo>
                    <a:pt x="220" y="369"/>
                  </a:lnTo>
                  <a:lnTo>
                    <a:pt x="184" y="569"/>
                  </a:lnTo>
                  <a:lnTo>
                    <a:pt x="12" y="1058"/>
                  </a:lnTo>
                  <a:lnTo>
                    <a:pt x="116" y="1162"/>
                  </a:lnTo>
                  <a:lnTo>
                    <a:pt x="116" y="1483"/>
                  </a:lnTo>
                  <a:lnTo>
                    <a:pt x="57" y="1542"/>
                  </a:lnTo>
                  <a:lnTo>
                    <a:pt x="0" y="2090"/>
                  </a:lnTo>
                  <a:lnTo>
                    <a:pt x="645" y="2090"/>
                  </a:lnTo>
                  <a:lnTo>
                    <a:pt x="645" y="2046"/>
                  </a:lnTo>
                  <a:lnTo>
                    <a:pt x="598" y="1998"/>
                  </a:lnTo>
                  <a:lnTo>
                    <a:pt x="598" y="1958"/>
                  </a:lnTo>
                  <a:lnTo>
                    <a:pt x="747" y="2013"/>
                  </a:lnTo>
                  <a:lnTo>
                    <a:pt x="801" y="1998"/>
                  </a:lnTo>
                  <a:lnTo>
                    <a:pt x="737" y="1949"/>
                  </a:lnTo>
                  <a:lnTo>
                    <a:pt x="737" y="1372"/>
                  </a:lnTo>
                  <a:close/>
                </a:path>
              </a:pathLst>
            </a:custGeom>
            <a:grpFill/>
            <a:ln w="38100">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7" name="Freeform 29">
              <a:extLst>
                <a:ext uri="{FF2B5EF4-FFF2-40B4-BE49-F238E27FC236}">
                  <a16:creationId xmlns:a16="http://schemas.microsoft.com/office/drawing/2014/main" xmlns="" id="{3562766A-3EB1-4955-B562-561593C344A9}"/>
                </a:ext>
              </a:extLst>
            </p:cNvPr>
            <p:cNvSpPr>
              <a:spLocks/>
            </p:cNvSpPr>
            <p:nvPr/>
          </p:nvSpPr>
          <p:spPr bwMode="auto">
            <a:xfrm>
              <a:off x="-2370138" y="2706688"/>
              <a:ext cx="198438" cy="201612"/>
            </a:xfrm>
            <a:custGeom>
              <a:avLst/>
              <a:gdLst>
                <a:gd name="T0" fmla="*/ 9 w 53"/>
                <a:gd name="T1" fmla="*/ 18 h 54"/>
                <a:gd name="T2" fmla="*/ 0 w 53"/>
                <a:gd name="T3" fmla="*/ 26 h 54"/>
                <a:gd name="T4" fmla="*/ 18 w 53"/>
                <a:gd name="T5" fmla="*/ 46 h 54"/>
                <a:gd name="T6" fmla="*/ 24 w 53"/>
                <a:gd name="T7" fmla="*/ 39 h 54"/>
                <a:gd name="T8" fmla="*/ 36 w 53"/>
                <a:gd name="T9" fmla="*/ 54 h 54"/>
                <a:gd name="T10" fmla="*/ 53 w 53"/>
                <a:gd name="T11" fmla="*/ 27 h 54"/>
                <a:gd name="T12" fmla="*/ 27 w 53"/>
                <a:gd name="T13" fmla="*/ 6 h 54"/>
                <a:gd name="T14" fmla="*/ 28 w 53"/>
                <a:gd name="T15" fmla="*/ 4 h 54"/>
                <a:gd name="T16" fmla="*/ 9 w 53"/>
                <a:gd name="T17" fmla="*/ 0 h 54"/>
                <a:gd name="T18" fmla="*/ 5 w 53"/>
                <a:gd name="T19" fmla="*/ 10 h 54"/>
                <a:gd name="T20" fmla="*/ 9 w 53"/>
                <a:gd name="T2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4">
                  <a:moveTo>
                    <a:pt x="9" y="18"/>
                  </a:moveTo>
                  <a:cubicBezTo>
                    <a:pt x="0" y="26"/>
                    <a:pt x="0" y="26"/>
                    <a:pt x="0" y="26"/>
                  </a:cubicBezTo>
                  <a:cubicBezTo>
                    <a:pt x="18" y="46"/>
                    <a:pt x="18" y="46"/>
                    <a:pt x="18" y="46"/>
                  </a:cubicBezTo>
                  <a:cubicBezTo>
                    <a:pt x="24" y="39"/>
                    <a:pt x="24" y="39"/>
                    <a:pt x="24" y="39"/>
                  </a:cubicBezTo>
                  <a:cubicBezTo>
                    <a:pt x="36" y="54"/>
                    <a:pt x="36" y="54"/>
                    <a:pt x="36" y="54"/>
                  </a:cubicBezTo>
                  <a:cubicBezTo>
                    <a:pt x="53" y="27"/>
                    <a:pt x="53" y="27"/>
                    <a:pt x="53" y="27"/>
                  </a:cubicBezTo>
                  <a:cubicBezTo>
                    <a:pt x="39" y="14"/>
                    <a:pt x="27" y="6"/>
                    <a:pt x="27" y="6"/>
                  </a:cubicBezTo>
                  <a:cubicBezTo>
                    <a:pt x="28" y="4"/>
                    <a:pt x="28" y="4"/>
                    <a:pt x="28" y="4"/>
                  </a:cubicBezTo>
                  <a:cubicBezTo>
                    <a:pt x="9" y="0"/>
                    <a:pt x="9" y="0"/>
                    <a:pt x="9" y="0"/>
                  </a:cubicBezTo>
                  <a:cubicBezTo>
                    <a:pt x="5" y="10"/>
                    <a:pt x="5" y="10"/>
                    <a:pt x="5" y="10"/>
                  </a:cubicBezTo>
                  <a:lnTo>
                    <a:pt x="9" y="18"/>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8" name="Freeform 28">
              <a:extLst>
                <a:ext uri="{FF2B5EF4-FFF2-40B4-BE49-F238E27FC236}">
                  <a16:creationId xmlns:a16="http://schemas.microsoft.com/office/drawing/2014/main" xmlns="" id="{6EC5AD13-9A99-4DAA-990A-442C0DCFFC95}"/>
                </a:ext>
              </a:extLst>
            </p:cNvPr>
            <p:cNvSpPr>
              <a:spLocks/>
            </p:cNvSpPr>
            <p:nvPr/>
          </p:nvSpPr>
          <p:spPr bwMode="auto">
            <a:xfrm>
              <a:off x="-3346451" y="1974850"/>
              <a:ext cx="1312863" cy="1897062"/>
            </a:xfrm>
            <a:custGeom>
              <a:avLst/>
              <a:gdLst>
                <a:gd name="T0" fmla="*/ 349 w 350"/>
                <a:gd name="T1" fmla="*/ 301 h 506"/>
                <a:gd name="T2" fmla="*/ 340 w 350"/>
                <a:gd name="T3" fmla="*/ 301 h 506"/>
                <a:gd name="T4" fmla="*/ 328 w 350"/>
                <a:gd name="T5" fmla="*/ 289 h 506"/>
                <a:gd name="T6" fmla="*/ 328 w 350"/>
                <a:gd name="T7" fmla="*/ 275 h 506"/>
                <a:gd name="T8" fmla="*/ 343 w 350"/>
                <a:gd name="T9" fmla="*/ 267 h 506"/>
                <a:gd name="T10" fmla="*/ 313 w 350"/>
                <a:gd name="T11" fmla="*/ 222 h 506"/>
                <a:gd name="T12" fmla="*/ 296 w 350"/>
                <a:gd name="T13" fmla="*/ 249 h 506"/>
                <a:gd name="T14" fmla="*/ 284 w 350"/>
                <a:gd name="T15" fmla="*/ 234 h 506"/>
                <a:gd name="T16" fmla="*/ 278 w 350"/>
                <a:gd name="T17" fmla="*/ 241 h 506"/>
                <a:gd name="T18" fmla="*/ 260 w 350"/>
                <a:gd name="T19" fmla="*/ 221 h 506"/>
                <a:gd name="T20" fmla="*/ 269 w 350"/>
                <a:gd name="T21" fmla="*/ 213 h 506"/>
                <a:gd name="T22" fmla="*/ 265 w 350"/>
                <a:gd name="T23" fmla="*/ 205 h 506"/>
                <a:gd name="T24" fmla="*/ 269 w 350"/>
                <a:gd name="T25" fmla="*/ 195 h 506"/>
                <a:gd name="T26" fmla="*/ 248 w 350"/>
                <a:gd name="T27" fmla="*/ 190 h 506"/>
                <a:gd name="T28" fmla="*/ 218 w 350"/>
                <a:gd name="T29" fmla="*/ 168 h 506"/>
                <a:gd name="T30" fmla="*/ 208 w 350"/>
                <a:gd name="T31" fmla="*/ 180 h 506"/>
                <a:gd name="T32" fmla="*/ 196 w 350"/>
                <a:gd name="T33" fmla="*/ 177 h 506"/>
                <a:gd name="T34" fmla="*/ 162 w 350"/>
                <a:gd name="T35" fmla="*/ 211 h 506"/>
                <a:gd name="T36" fmla="*/ 121 w 350"/>
                <a:gd name="T37" fmla="*/ 211 h 506"/>
                <a:gd name="T38" fmla="*/ 150 w 350"/>
                <a:gd name="T39" fmla="*/ 167 h 506"/>
                <a:gd name="T40" fmla="*/ 161 w 350"/>
                <a:gd name="T41" fmla="*/ 163 h 506"/>
                <a:gd name="T42" fmla="*/ 159 w 350"/>
                <a:gd name="T43" fmla="*/ 135 h 506"/>
                <a:gd name="T44" fmla="*/ 147 w 350"/>
                <a:gd name="T45" fmla="*/ 114 h 506"/>
                <a:gd name="T46" fmla="*/ 153 w 350"/>
                <a:gd name="T47" fmla="*/ 106 h 506"/>
                <a:gd name="T48" fmla="*/ 148 w 350"/>
                <a:gd name="T49" fmla="*/ 96 h 506"/>
                <a:gd name="T50" fmla="*/ 165 w 350"/>
                <a:gd name="T51" fmla="*/ 59 h 506"/>
                <a:gd name="T52" fmla="*/ 148 w 350"/>
                <a:gd name="T53" fmla="*/ 35 h 506"/>
                <a:gd name="T54" fmla="*/ 148 w 350"/>
                <a:gd name="T55" fmla="*/ 34 h 506"/>
                <a:gd name="T56" fmla="*/ 129 w 350"/>
                <a:gd name="T57" fmla="*/ 34 h 506"/>
                <a:gd name="T58" fmla="*/ 128 w 350"/>
                <a:gd name="T59" fmla="*/ 20 h 506"/>
                <a:gd name="T60" fmla="*/ 122 w 350"/>
                <a:gd name="T61" fmla="*/ 23 h 506"/>
                <a:gd name="T62" fmla="*/ 116 w 350"/>
                <a:gd name="T63" fmla="*/ 13 h 506"/>
                <a:gd name="T64" fmla="*/ 100 w 350"/>
                <a:gd name="T65" fmla="*/ 14 h 506"/>
                <a:gd name="T66" fmla="*/ 85 w 350"/>
                <a:gd name="T67" fmla="*/ 4 h 506"/>
                <a:gd name="T68" fmla="*/ 66 w 350"/>
                <a:gd name="T69" fmla="*/ 6 h 506"/>
                <a:gd name="T70" fmla="*/ 56 w 350"/>
                <a:gd name="T71" fmla="*/ 0 h 506"/>
                <a:gd name="T72" fmla="*/ 33 w 350"/>
                <a:gd name="T73" fmla="*/ 3 h 506"/>
                <a:gd name="T74" fmla="*/ 37 w 350"/>
                <a:gd name="T75" fmla="*/ 22 h 506"/>
                <a:gd name="T76" fmla="*/ 18 w 350"/>
                <a:gd name="T77" fmla="*/ 29 h 506"/>
                <a:gd name="T78" fmla="*/ 1 w 350"/>
                <a:gd name="T79" fmla="*/ 62 h 506"/>
                <a:gd name="T80" fmla="*/ 0 w 350"/>
                <a:gd name="T81" fmla="*/ 106 h 506"/>
                <a:gd name="T82" fmla="*/ 18 w 350"/>
                <a:gd name="T83" fmla="*/ 114 h 506"/>
                <a:gd name="T84" fmla="*/ 25 w 350"/>
                <a:gd name="T85" fmla="*/ 127 h 506"/>
                <a:gd name="T86" fmla="*/ 37 w 350"/>
                <a:gd name="T87" fmla="*/ 127 h 506"/>
                <a:gd name="T88" fmla="*/ 34 w 350"/>
                <a:gd name="T89" fmla="*/ 146 h 506"/>
                <a:gd name="T90" fmla="*/ 26 w 350"/>
                <a:gd name="T91" fmla="*/ 161 h 506"/>
                <a:gd name="T92" fmla="*/ 26 w 350"/>
                <a:gd name="T93" fmla="*/ 241 h 506"/>
                <a:gd name="T94" fmla="*/ 96 w 350"/>
                <a:gd name="T95" fmla="*/ 241 h 506"/>
                <a:gd name="T96" fmla="*/ 96 w 350"/>
                <a:gd name="T97" fmla="*/ 485 h 506"/>
                <a:gd name="T98" fmla="*/ 123 w 350"/>
                <a:gd name="T99" fmla="*/ 506 h 506"/>
                <a:gd name="T100" fmla="*/ 140 w 350"/>
                <a:gd name="T101" fmla="*/ 501 h 506"/>
                <a:gd name="T102" fmla="*/ 140 w 350"/>
                <a:gd name="T103" fmla="*/ 413 h 506"/>
                <a:gd name="T104" fmla="*/ 196 w 350"/>
                <a:gd name="T105" fmla="*/ 413 h 506"/>
                <a:gd name="T106" fmla="*/ 311 w 350"/>
                <a:gd name="T107" fmla="*/ 379 h 506"/>
                <a:gd name="T108" fmla="*/ 350 w 350"/>
                <a:gd name="T109" fmla="*/ 335 h 506"/>
                <a:gd name="T110" fmla="*/ 350 w 350"/>
                <a:gd name="T111" fmla="*/ 303 h 506"/>
                <a:gd name="T112" fmla="*/ 349 w 350"/>
                <a:gd name="T113" fmla="*/ 3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0" h="506">
                  <a:moveTo>
                    <a:pt x="349" y="301"/>
                  </a:moveTo>
                  <a:cubicBezTo>
                    <a:pt x="340" y="301"/>
                    <a:pt x="340" y="301"/>
                    <a:pt x="340" y="301"/>
                  </a:cubicBezTo>
                  <a:cubicBezTo>
                    <a:pt x="328" y="289"/>
                    <a:pt x="328" y="289"/>
                    <a:pt x="328" y="289"/>
                  </a:cubicBezTo>
                  <a:cubicBezTo>
                    <a:pt x="328" y="275"/>
                    <a:pt x="328" y="275"/>
                    <a:pt x="328" y="275"/>
                  </a:cubicBezTo>
                  <a:cubicBezTo>
                    <a:pt x="343" y="267"/>
                    <a:pt x="343" y="267"/>
                    <a:pt x="343" y="267"/>
                  </a:cubicBezTo>
                  <a:cubicBezTo>
                    <a:pt x="336" y="249"/>
                    <a:pt x="324" y="234"/>
                    <a:pt x="313" y="222"/>
                  </a:cubicBezTo>
                  <a:cubicBezTo>
                    <a:pt x="296" y="249"/>
                    <a:pt x="296" y="249"/>
                    <a:pt x="296" y="249"/>
                  </a:cubicBezTo>
                  <a:cubicBezTo>
                    <a:pt x="284" y="234"/>
                    <a:pt x="284" y="234"/>
                    <a:pt x="284" y="234"/>
                  </a:cubicBezTo>
                  <a:cubicBezTo>
                    <a:pt x="278" y="241"/>
                    <a:pt x="278" y="241"/>
                    <a:pt x="278" y="241"/>
                  </a:cubicBezTo>
                  <a:cubicBezTo>
                    <a:pt x="260" y="221"/>
                    <a:pt x="260" y="221"/>
                    <a:pt x="260" y="221"/>
                  </a:cubicBezTo>
                  <a:cubicBezTo>
                    <a:pt x="269" y="213"/>
                    <a:pt x="269" y="213"/>
                    <a:pt x="269" y="213"/>
                  </a:cubicBezTo>
                  <a:cubicBezTo>
                    <a:pt x="265" y="205"/>
                    <a:pt x="265" y="205"/>
                    <a:pt x="265" y="205"/>
                  </a:cubicBezTo>
                  <a:cubicBezTo>
                    <a:pt x="269" y="195"/>
                    <a:pt x="269" y="195"/>
                    <a:pt x="269" y="195"/>
                  </a:cubicBezTo>
                  <a:cubicBezTo>
                    <a:pt x="248" y="190"/>
                    <a:pt x="248" y="190"/>
                    <a:pt x="248" y="190"/>
                  </a:cubicBezTo>
                  <a:cubicBezTo>
                    <a:pt x="218" y="168"/>
                    <a:pt x="218" y="168"/>
                    <a:pt x="218" y="168"/>
                  </a:cubicBezTo>
                  <a:cubicBezTo>
                    <a:pt x="208" y="180"/>
                    <a:pt x="208" y="180"/>
                    <a:pt x="208" y="180"/>
                  </a:cubicBezTo>
                  <a:cubicBezTo>
                    <a:pt x="196" y="177"/>
                    <a:pt x="196" y="177"/>
                    <a:pt x="196" y="177"/>
                  </a:cubicBezTo>
                  <a:cubicBezTo>
                    <a:pt x="162" y="211"/>
                    <a:pt x="162" y="211"/>
                    <a:pt x="162" y="211"/>
                  </a:cubicBezTo>
                  <a:cubicBezTo>
                    <a:pt x="121" y="211"/>
                    <a:pt x="121" y="211"/>
                    <a:pt x="121" y="211"/>
                  </a:cubicBezTo>
                  <a:cubicBezTo>
                    <a:pt x="150" y="167"/>
                    <a:pt x="150" y="167"/>
                    <a:pt x="150" y="167"/>
                  </a:cubicBezTo>
                  <a:cubicBezTo>
                    <a:pt x="161" y="163"/>
                    <a:pt x="161" y="163"/>
                    <a:pt x="161" y="163"/>
                  </a:cubicBezTo>
                  <a:cubicBezTo>
                    <a:pt x="159" y="135"/>
                    <a:pt x="159" y="135"/>
                    <a:pt x="159" y="135"/>
                  </a:cubicBezTo>
                  <a:cubicBezTo>
                    <a:pt x="147" y="114"/>
                    <a:pt x="147" y="114"/>
                    <a:pt x="147" y="114"/>
                  </a:cubicBezTo>
                  <a:cubicBezTo>
                    <a:pt x="153" y="106"/>
                    <a:pt x="153" y="106"/>
                    <a:pt x="153" y="106"/>
                  </a:cubicBezTo>
                  <a:cubicBezTo>
                    <a:pt x="148" y="96"/>
                    <a:pt x="148" y="96"/>
                    <a:pt x="148" y="96"/>
                  </a:cubicBezTo>
                  <a:cubicBezTo>
                    <a:pt x="165" y="59"/>
                    <a:pt x="165" y="59"/>
                    <a:pt x="165" y="59"/>
                  </a:cubicBezTo>
                  <a:cubicBezTo>
                    <a:pt x="148" y="35"/>
                    <a:pt x="148" y="35"/>
                    <a:pt x="148" y="35"/>
                  </a:cubicBezTo>
                  <a:cubicBezTo>
                    <a:pt x="148" y="34"/>
                    <a:pt x="148" y="34"/>
                    <a:pt x="148" y="34"/>
                  </a:cubicBezTo>
                  <a:cubicBezTo>
                    <a:pt x="129" y="34"/>
                    <a:pt x="129" y="34"/>
                    <a:pt x="129" y="34"/>
                  </a:cubicBezTo>
                  <a:cubicBezTo>
                    <a:pt x="128" y="20"/>
                    <a:pt x="128" y="20"/>
                    <a:pt x="128" y="20"/>
                  </a:cubicBezTo>
                  <a:cubicBezTo>
                    <a:pt x="122" y="23"/>
                    <a:pt x="122" y="23"/>
                    <a:pt x="122" y="23"/>
                  </a:cubicBezTo>
                  <a:cubicBezTo>
                    <a:pt x="116" y="13"/>
                    <a:pt x="116" y="13"/>
                    <a:pt x="116" y="13"/>
                  </a:cubicBezTo>
                  <a:cubicBezTo>
                    <a:pt x="100" y="14"/>
                    <a:pt x="100" y="14"/>
                    <a:pt x="100" y="14"/>
                  </a:cubicBezTo>
                  <a:cubicBezTo>
                    <a:pt x="85" y="4"/>
                    <a:pt x="85" y="4"/>
                    <a:pt x="85" y="4"/>
                  </a:cubicBezTo>
                  <a:cubicBezTo>
                    <a:pt x="66" y="6"/>
                    <a:pt x="66" y="6"/>
                    <a:pt x="66" y="6"/>
                  </a:cubicBezTo>
                  <a:cubicBezTo>
                    <a:pt x="56" y="0"/>
                    <a:pt x="56" y="0"/>
                    <a:pt x="56" y="0"/>
                  </a:cubicBezTo>
                  <a:cubicBezTo>
                    <a:pt x="33" y="3"/>
                    <a:pt x="33" y="3"/>
                    <a:pt x="33" y="3"/>
                  </a:cubicBezTo>
                  <a:cubicBezTo>
                    <a:pt x="37" y="22"/>
                    <a:pt x="37" y="22"/>
                    <a:pt x="37" y="22"/>
                  </a:cubicBezTo>
                  <a:cubicBezTo>
                    <a:pt x="18" y="29"/>
                    <a:pt x="18" y="29"/>
                    <a:pt x="18" y="29"/>
                  </a:cubicBezTo>
                  <a:cubicBezTo>
                    <a:pt x="1" y="62"/>
                    <a:pt x="1" y="62"/>
                    <a:pt x="1" y="62"/>
                  </a:cubicBezTo>
                  <a:cubicBezTo>
                    <a:pt x="0" y="106"/>
                    <a:pt x="0" y="106"/>
                    <a:pt x="0" y="106"/>
                  </a:cubicBezTo>
                  <a:cubicBezTo>
                    <a:pt x="18" y="114"/>
                    <a:pt x="18" y="114"/>
                    <a:pt x="18" y="114"/>
                  </a:cubicBezTo>
                  <a:cubicBezTo>
                    <a:pt x="25" y="127"/>
                    <a:pt x="25" y="127"/>
                    <a:pt x="25" y="127"/>
                  </a:cubicBezTo>
                  <a:cubicBezTo>
                    <a:pt x="37" y="127"/>
                    <a:pt x="37" y="127"/>
                    <a:pt x="37" y="127"/>
                  </a:cubicBezTo>
                  <a:cubicBezTo>
                    <a:pt x="34" y="146"/>
                    <a:pt x="34" y="146"/>
                    <a:pt x="34" y="146"/>
                  </a:cubicBezTo>
                  <a:cubicBezTo>
                    <a:pt x="26" y="161"/>
                    <a:pt x="26" y="161"/>
                    <a:pt x="26" y="161"/>
                  </a:cubicBezTo>
                  <a:cubicBezTo>
                    <a:pt x="26" y="241"/>
                    <a:pt x="26" y="241"/>
                    <a:pt x="26" y="241"/>
                  </a:cubicBezTo>
                  <a:cubicBezTo>
                    <a:pt x="96" y="241"/>
                    <a:pt x="96" y="241"/>
                    <a:pt x="96" y="241"/>
                  </a:cubicBezTo>
                  <a:cubicBezTo>
                    <a:pt x="96" y="485"/>
                    <a:pt x="96" y="485"/>
                    <a:pt x="96" y="485"/>
                  </a:cubicBezTo>
                  <a:cubicBezTo>
                    <a:pt x="123" y="506"/>
                    <a:pt x="123" y="506"/>
                    <a:pt x="123" y="506"/>
                  </a:cubicBezTo>
                  <a:cubicBezTo>
                    <a:pt x="140" y="501"/>
                    <a:pt x="140" y="501"/>
                    <a:pt x="140" y="501"/>
                  </a:cubicBezTo>
                  <a:cubicBezTo>
                    <a:pt x="140" y="413"/>
                    <a:pt x="140" y="413"/>
                    <a:pt x="140" y="413"/>
                  </a:cubicBezTo>
                  <a:cubicBezTo>
                    <a:pt x="140" y="413"/>
                    <a:pt x="142" y="413"/>
                    <a:pt x="196" y="413"/>
                  </a:cubicBezTo>
                  <a:cubicBezTo>
                    <a:pt x="254" y="413"/>
                    <a:pt x="311" y="379"/>
                    <a:pt x="311" y="379"/>
                  </a:cubicBezTo>
                  <a:cubicBezTo>
                    <a:pt x="311" y="355"/>
                    <a:pt x="350" y="335"/>
                    <a:pt x="350" y="335"/>
                  </a:cubicBezTo>
                  <a:cubicBezTo>
                    <a:pt x="350" y="303"/>
                    <a:pt x="350" y="303"/>
                    <a:pt x="350" y="303"/>
                  </a:cubicBezTo>
                  <a:cubicBezTo>
                    <a:pt x="350" y="302"/>
                    <a:pt x="349" y="302"/>
                    <a:pt x="349" y="301"/>
                  </a:cubicBezTo>
                  <a:close/>
                </a:path>
              </a:pathLst>
            </a:custGeom>
            <a:grpFill/>
            <a:ln w="38100">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grpSp>
      <p:sp>
        <p:nvSpPr>
          <p:cNvPr id="29" name="AutoShape 16">
            <a:extLst>
              <a:ext uri="{FF2B5EF4-FFF2-40B4-BE49-F238E27FC236}">
                <a16:creationId xmlns:a16="http://schemas.microsoft.com/office/drawing/2014/main" xmlns="" id="{EB9B81DE-8535-4E85-B0D0-1F5372E169A5}"/>
              </a:ext>
            </a:extLst>
          </p:cNvPr>
          <p:cNvSpPr>
            <a:spLocks noChangeArrowheads="1"/>
          </p:cNvSpPr>
          <p:nvPr/>
        </p:nvSpPr>
        <p:spPr bwMode="auto">
          <a:xfrm>
            <a:off x="158983" y="2856419"/>
            <a:ext cx="1471137" cy="319534"/>
          </a:xfrm>
          <a:prstGeom prst="roundRect">
            <a:avLst>
              <a:gd name="adj" fmla="val 16667"/>
            </a:avLst>
          </a:prstGeom>
          <a:noFill/>
          <a:ln w="9525">
            <a:solidFill>
              <a:schemeClr val="bg1">
                <a:lumMod val="50000"/>
              </a:schemeClr>
            </a:solidFill>
            <a:prstDash val="sysDot"/>
            <a:round/>
            <a:headEnd/>
            <a:tailEnd/>
          </a:ln>
        </p:spPr>
        <p:txBody>
          <a:bodyPr anchor="ctr"/>
          <a:lstStyle/>
          <a:p>
            <a:pPr algn="ctr">
              <a:defRPr/>
            </a:pPr>
            <a:r>
              <a:rPr lang="en-US" sz="1000" b="1" dirty="0">
                <a:solidFill>
                  <a:schemeClr val="bg1"/>
                </a:solidFill>
              </a:rPr>
              <a:t>Self Cadena </a:t>
            </a:r>
            <a:r>
              <a:rPr lang="en-US" sz="1000" b="1" dirty="0">
                <a:solidFill>
                  <a:schemeClr val="bg1"/>
                </a:solidFill>
                <a:sym typeface="Wingdings" panose="05000000000000000000" pitchFamily="2" charset="2"/>
              </a:rPr>
              <a:t></a:t>
            </a:r>
            <a:r>
              <a:rPr lang="en-US" sz="1000" b="1" dirty="0">
                <a:solidFill>
                  <a:schemeClr val="bg1"/>
                </a:solidFill>
              </a:rPr>
              <a:t> 2,800 </a:t>
            </a:r>
          </a:p>
        </p:txBody>
      </p:sp>
      <p:sp>
        <p:nvSpPr>
          <p:cNvPr id="30" name="AutoShape 16">
            <a:extLst>
              <a:ext uri="{FF2B5EF4-FFF2-40B4-BE49-F238E27FC236}">
                <a16:creationId xmlns:a16="http://schemas.microsoft.com/office/drawing/2014/main" xmlns="" id="{46AAE6E1-74C1-4626-8676-02A1CECFD884}"/>
              </a:ext>
            </a:extLst>
          </p:cNvPr>
          <p:cNvSpPr>
            <a:spLocks noChangeArrowheads="1"/>
          </p:cNvSpPr>
          <p:nvPr/>
        </p:nvSpPr>
        <p:spPr bwMode="auto">
          <a:xfrm>
            <a:off x="146346" y="3295988"/>
            <a:ext cx="1485052" cy="371390"/>
          </a:xfrm>
          <a:prstGeom prst="roundRect">
            <a:avLst>
              <a:gd name="adj" fmla="val 16667"/>
            </a:avLst>
          </a:prstGeom>
          <a:noFill/>
          <a:ln w="9525">
            <a:solidFill>
              <a:schemeClr val="bg1">
                <a:lumMod val="50000"/>
              </a:schemeClr>
            </a:solidFill>
            <a:prstDash val="sysDot"/>
            <a:round/>
            <a:headEnd/>
            <a:tailEnd/>
          </a:ln>
        </p:spPr>
        <p:txBody>
          <a:bodyPr anchor="ctr"/>
          <a:lstStyle/>
          <a:p>
            <a:pPr algn="ctr"/>
            <a:r>
              <a:rPr lang="en-US" sz="1000" b="1" dirty="0">
                <a:solidFill>
                  <a:schemeClr val="bg1"/>
                </a:solidFill>
              </a:rPr>
              <a:t>Self Ind.</a:t>
            </a:r>
            <a:r>
              <a:rPr lang="en-US" sz="1000" b="1" dirty="0">
                <a:solidFill>
                  <a:schemeClr val="bg1"/>
                </a:solidFill>
                <a:sym typeface="Wingdings" panose="05000000000000000000" pitchFamily="2" charset="2"/>
              </a:rPr>
              <a:t></a:t>
            </a:r>
            <a:r>
              <a:rPr lang="en-US" sz="1000" b="1" dirty="0">
                <a:solidFill>
                  <a:schemeClr val="bg1"/>
                </a:solidFill>
              </a:rPr>
              <a:t> 19,000</a:t>
            </a:r>
          </a:p>
        </p:txBody>
      </p:sp>
      <p:sp>
        <p:nvSpPr>
          <p:cNvPr id="31" name="AutoShape 16">
            <a:extLst>
              <a:ext uri="{FF2B5EF4-FFF2-40B4-BE49-F238E27FC236}">
                <a16:creationId xmlns:a16="http://schemas.microsoft.com/office/drawing/2014/main" xmlns="" id="{82255431-DF17-4C83-847C-9AA2618B874C}"/>
              </a:ext>
            </a:extLst>
          </p:cNvPr>
          <p:cNvSpPr>
            <a:spLocks noChangeArrowheads="1"/>
          </p:cNvSpPr>
          <p:nvPr/>
        </p:nvSpPr>
        <p:spPr bwMode="auto">
          <a:xfrm>
            <a:off x="147107" y="3799036"/>
            <a:ext cx="1484217" cy="381639"/>
          </a:xfrm>
          <a:prstGeom prst="roundRect">
            <a:avLst>
              <a:gd name="adj" fmla="val 16667"/>
            </a:avLst>
          </a:prstGeom>
          <a:noFill/>
          <a:ln w="9525">
            <a:solidFill>
              <a:schemeClr val="bg1">
                <a:lumMod val="50000"/>
              </a:schemeClr>
            </a:solidFill>
            <a:prstDash val="sysDot"/>
            <a:round/>
            <a:headEnd/>
            <a:tailEnd/>
          </a:ln>
        </p:spPr>
        <p:txBody>
          <a:bodyPr anchor="ctr"/>
          <a:lstStyle/>
          <a:p>
            <a:pPr algn="ctr"/>
            <a:r>
              <a:rPr lang="en-US" sz="1000" b="1" dirty="0">
                <a:solidFill>
                  <a:schemeClr val="bg1"/>
                </a:solidFill>
              </a:rPr>
              <a:t>Total Self Service 21,800 PDV</a:t>
            </a:r>
          </a:p>
        </p:txBody>
      </p:sp>
      <p:sp>
        <p:nvSpPr>
          <p:cNvPr id="32" name="Rectángulo 31">
            <a:extLst>
              <a:ext uri="{FF2B5EF4-FFF2-40B4-BE49-F238E27FC236}">
                <a16:creationId xmlns:a16="http://schemas.microsoft.com/office/drawing/2014/main" xmlns="" id="{CE5B1662-3641-4B25-BD8B-C6D4F89DF277}"/>
              </a:ext>
            </a:extLst>
          </p:cNvPr>
          <p:cNvSpPr/>
          <p:nvPr/>
        </p:nvSpPr>
        <p:spPr>
          <a:xfrm>
            <a:off x="-541" y="1037985"/>
            <a:ext cx="9144000" cy="5358094"/>
          </a:xfrm>
          <a:prstGeom prst="rect">
            <a:avLst/>
          </a:prstGeom>
          <a:solidFill>
            <a:schemeClr val="bg1">
              <a:lumMod val="50000"/>
              <a:alpha val="24000"/>
            </a:schemeClr>
          </a:solidFill>
          <a:ln>
            <a:solidFill>
              <a:schemeClr val="bg1">
                <a:lumMod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60923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ebJudy\Scentia 2015\ppt Mayo 2017\jpg 3\MuchasGracias-05-17-3.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Tree>
    <p:extLst>
      <p:ext uri="{BB962C8B-B14F-4D97-AF65-F5344CB8AC3E}">
        <p14:creationId xmlns:p14="http://schemas.microsoft.com/office/powerpoint/2010/main" val="207254593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692696"/>
            <a:ext cx="7414592" cy="504055"/>
          </a:xfrm>
        </p:spPr>
        <p:txBody>
          <a:bodyPr>
            <a:normAutofit fontScale="90000"/>
          </a:bodyPr>
          <a:lstStyle/>
          <a:p>
            <a:r>
              <a:rPr lang="es-AR" dirty="0" smtClean="0"/>
              <a:t>RESUMEN</a:t>
            </a:r>
            <a:endParaRPr lang="es-AR" dirty="0"/>
          </a:p>
        </p:txBody>
      </p:sp>
      <p:sp>
        <p:nvSpPr>
          <p:cNvPr id="3" name="Subtítulo 2"/>
          <p:cNvSpPr>
            <a:spLocks noGrp="1"/>
          </p:cNvSpPr>
          <p:nvPr>
            <p:ph type="subTitle" idx="1"/>
          </p:nvPr>
        </p:nvSpPr>
        <p:spPr>
          <a:xfrm>
            <a:off x="1043608" y="1268760"/>
            <a:ext cx="7632848" cy="4968552"/>
          </a:xfrm>
        </p:spPr>
        <p:txBody>
          <a:bodyPr>
            <a:normAutofit fontScale="40000" lnSpcReduction="20000"/>
          </a:bodyPr>
          <a:lstStyle/>
          <a:p>
            <a:pPr algn="l"/>
            <a:r>
              <a:rPr lang="es-AR" sz="5900" b="1" dirty="0"/>
              <a:t>En línea con las expectativas de consumo, especialmente para los primeros meses del año, febrero 19 presenta una caída vs 2018 de -5,7%. EL acumulado del primer bimestre es de -6,5%</a:t>
            </a:r>
          </a:p>
          <a:p>
            <a:pPr algn="l"/>
            <a:r>
              <a:rPr lang="es-AR" sz="5900" b="1" dirty="0"/>
              <a:t>Reforzamos el mensaje sobre la base de comparación, dado que los tres primeros meses de 2018 fueron con valores positivos interesantes, el segundo trimestre continuaba siendo positivo, pero en menor medida. Los dos siguientes trimestres fueron negativos, dejando como resultado el informado -1,5% de cierre de año.</a:t>
            </a:r>
          </a:p>
          <a:p>
            <a:pPr algn="l"/>
            <a:r>
              <a:rPr lang="es-AR" sz="5900" b="1" dirty="0"/>
              <a:t>Debemos considerar que, en lo que va del año, todavía deben implementarse acuerdos salariales y otras mejoras en diferentes áreas. Entendemos que las mismas se verían reflejadas en el consumo a partir de abril 2019.</a:t>
            </a:r>
          </a:p>
          <a:p>
            <a:endParaRPr lang="es-AR" dirty="0"/>
          </a:p>
          <a:p>
            <a:endParaRPr lang="es-AR" dirty="0"/>
          </a:p>
        </p:txBody>
      </p:sp>
    </p:spTree>
    <p:extLst>
      <p:ext uri="{BB962C8B-B14F-4D97-AF65-F5344CB8AC3E}">
        <p14:creationId xmlns:p14="http://schemas.microsoft.com/office/powerpoint/2010/main" val="366449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792088"/>
          </a:xfrm>
        </p:spPr>
        <p:txBody>
          <a:bodyPr/>
          <a:lstStyle/>
          <a:p>
            <a:r>
              <a:rPr lang="es-AR" dirty="0" smtClean="0"/>
              <a:t>Algunos datos a destacar</a:t>
            </a:r>
            <a:endParaRPr lang="es-AR" dirty="0"/>
          </a:p>
        </p:txBody>
      </p:sp>
      <p:sp>
        <p:nvSpPr>
          <p:cNvPr id="3" name="Marcador de contenido 2"/>
          <p:cNvSpPr>
            <a:spLocks noGrp="1"/>
          </p:cNvSpPr>
          <p:nvPr>
            <p:ph idx="1"/>
          </p:nvPr>
        </p:nvSpPr>
        <p:spPr>
          <a:xfrm>
            <a:off x="251520" y="1600202"/>
            <a:ext cx="8496944" cy="4525963"/>
          </a:xfrm>
        </p:spPr>
        <p:txBody>
          <a:bodyPr>
            <a:normAutofit fontScale="77500" lnSpcReduction="20000"/>
          </a:bodyPr>
          <a:lstStyle/>
          <a:p>
            <a:r>
              <a:rPr lang="es-AR" dirty="0" smtClean="0"/>
              <a:t>El </a:t>
            </a:r>
            <a:r>
              <a:rPr lang="es-AR" dirty="0"/>
              <a:t>índice de precios promedio ponderado, continua en valores altos, 51,8% Vs mismo periodo de 2018. Recordar la posible afectación de mix de compra.</a:t>
            </a:r>
          </a:p>
          <a:p>
            <a:r>
              <a:rPr lang="es-AR" dirty="0" smtClean="0"/>
              <a:t>Los </a:t>
            </a:r>
            <a:r>
              <a:rPr lang="es-AR" dirty="0"/>
              <a:t>Autoservicios mantienen un desempeño más negativo que las Cadenas de Supermercados, -6,7 y -4,6 respectivamente.</a:t>
            </a:r>
          </a:p>
          <a:p>
            <a:r>
              <a:rPr lang="es-AR" dirty="0" smtClean="0"/>
              <a:t>Excepto </a:t>
            </a:r>
            <a:r>
              <a:rPr lang="es-AR" dirty="0"/>
              <a:t>el caso de Impulsivos (bajo peso relativo) que arroja un resultado positivo, el resto de las canastas </a:t>
            </a:r>
            <a:r>
              <a:rPr lang="es-AR" dirty="0" err="1"/>
              <a:t>performaron</a:t>
            </a:r>
            <a:r>
              <a:rPr lang="es-AR" dirty="0"/>
              <a:t> de manera negativa. </a:t>
            </a:r>
          </a:p>
          <a:p>
            <a:r>
              <a:rPr lang="es-AR" dirty="0" smtClean="0"/>
              <a:t>Las </a:t>
            </a:r>
            <a:r>
              <a:rPr lang="es-AR" dirty="0"/>
              <a:t>transacciones sufrieron una retracción en Autoservicios Independientes de -3,5% y en las cadenas -0,5% con respecto a febrero 18. En cuanto a los valores de los Tickets promedio, siguen creciendo en menor medida que la inflación. </a:t>
            </a:r>
          </a:p>
          <a:p>
            <a:endParaRPr lang="es-AR" dirty="0"/>
          </a:p>
        </p:txBody>
      </p:sp>
    </p:spTree>
    <p:extLst>
      <p:ext uri="{BB962C8B-B14F-4D97-AF65-F5344CB8AC3E}">
        <p14:creationId xmlns:p14="http://schemas.microsoft.com/office/powerpoint/2010/main" val="104207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55951890-9F8A-4156-ADE7-B244E5EE9E95}"/>
              </a:ext>
            </a:extLst>
          </p:cNvPr>
          <p:cNvSpPr/>
          <p:nvPr/>
        </p:nvSpPr>
        <p:spPr>
          <a:xfrm>
            <a:off x="0" y="0"/>
            <a:ext cx="9144000" cy="6381328"/>
          </a:xfrm>
          <a:prstGeom prst="rect">
            <a:avLst/>
          </a:prstGeom>
          <a:solidFill>
            <a:srgbClr val="FF7215"/>
          </a:solidFill>
          <a:ln>
            <a:solidFill>
              <a:srgbClr val="FF7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2" name="Grupo 31">
            <a:extLst>
              <a:ext uri="{FF2B5EF4-FFF2-40B4-BE49-F238E27FC236}">
                <a16:creationId xmlns:a16="http://schemas.microsoft.com/office/drawing/2014/main" xmlns="" id="{28B15FD0-8781-47D2-AD9A-45AA00A39AEC}"/>
              </a:ext>
            </a:extLst>
          </p:cNvPr>
          <p:cNvGrpSpPr/>
          <p:nvPr/>
        </p:nvGrpSpPr>
        <p:grpSpPr>
          <a:xfrm>
            <a:off x="107504" y="1268760"/>
            <a:ext cx="2103066" cy="4104367"/>
            <a:chOff x="107504" y="1268760"/>
            <a:chExt cx="2103066" cy="4104367"/>
          </a:xfrm>
        </p:grpSpPr>
        <p:grpSp>
          <p:nvGrpSpPr>
            <p:cNvPr id="5" name="Grupo 4">
              <a:extLst>
                <a:ext uri="{FF2B5EF4-FFF2-40B4-BE49-F238E27FC236}">
                  <a16:creationId xmlns:a16="http://schemas.microsoft.com/office/drawing/2014/main" xmlns="" id="{316DBE7C-26D0-44A3-AA9B-E39E1AEB8F0C}"/>
                </a:ext>
              </a:extLst>
            </p:cNvPr>
            <p:cNvGrpSpPr/>
            <p:nvPr/>
          </p:nvGrpSpPr>
          <p:grpSpPr>
            <a:xfrm>
              <a:off x="107504" y="1268760"/>
              <a:ext cx="2103066" cy="4104367"/>
              <a:chOff x="283294" y="1310852"/>
              <a:chExt cx="2103066" cy="4104367"/>
            </a:xfrm>
          </p:grpSpPr>
          <p:sp>
            <p:nvSpPr>
              <p:cNvPr id="6" name="9 Rectángulo">
                <a:extLst>
                  <a:ext uri="{FF2B5EF4-FFF2-40B4-BE49-F238E27FC236}">
                    <a16:creationId xmlns:a16="http://schemas.microsoft.com/office/drawing/2014/main" xmlns="" id="{B6E3D0A1-56B6-45DD-8959-70AF3E20E7D3}"/>
                  </a:ext>
                </a:extLst>
              </p:cNvPr>
              <p:cNvSpPr/>
              <p:nvPr/>
            </p:nvSpPr>
            <p:spPr>
              <a:xfrm>
                <a:off x="324004" y="1971804"/>
                <a:ext cx="2062356" cy="344341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solidFill>
                    <a:srgbClr val="FFFFFF"/>
                  </a:solidFill>
                </a:endParaRPr>
              </a:p>
            </p:txBody>
          </p:sp>
          <p:sp>
            <p:nvSpPr>
              <p:cNvPr id="7" name="11 CuadroTexto">
                <a:extLst>
                  <a:ext uri="{FF2B5EF4-FFF2-40B4-BE49-F238E27FC236}">
                    <a16:creationId xmlns:a16="http://schemas.microsoft.com/office/drawing/2014/main" xmlns="" id="{2E740F51-30C6-4205-BB15-B23A9CF4AD17}"/>
                  </a:ext>
                </a:extLst>
              </p:cNvPr>
              <p:cNvSpPr txBox="1"/>
              <p:nvPr/>
            </p:nvSpPr>
            <p:spPr>
              <a:xfrm>
                <a:off x="283294" y="1310852"/>
                <a:ext cx="864019" cy="738664"/>
              </a:xfrm>
              <a:prstGeom prst="rect">
                <a:avLst/>
              </a:prstGeom>
              <a:noFill/>
            </p:spPr>
            <p:txBody>
              <a:bodyPr wrap="none" lIns="0" tIns="0" rIns="0" bIns="0" rtlCol="0">
                <a:spAutoFit/>
              </a:bodyPr>
              <a:lstStyle/>
              <a:p>
                <a:pPr marL="685800" indent="-685800">
                  <a:buFont typeface="Wingdings" panose="05000000000000000000" pitchFamily="2" charset="2"/>
                  <a:buChar char="v"/>
                </a:pPr>
                <a:r>
                  <a:rPr lang="es-AR" sz="4800" b="1" dirty="0">
                    <a:solidFill>
                      <a:srgbClr val="FFFFFF"/>
                    </a:solidFill>
                    <a:latin typeface="Arial"/>
                    <a:cs typeface="Arial"/>
                  </a:rPr>
                  <a:t> </a:t>
                </a:r>
              </a:p>
            </p:txBody>
          </p:sp>
          <p:grpSp>
            <p:nvGrpSpPr>
              <p:cNvPr id="8" name="21 Grupo">
                <a:extLst>
                  <a:ext uri="{FF2B5EF4-FFF2-40B4-BE49-F238E27FC236}">
                    <a16:creationId xmlns:a16="http://schemas.microsoft.com/office/drawing/2014/main" xmlns="" id="{3A0D5951-B7B7-4BA4-BC31-689A065E15AA}"/>
                  </a:ext>
                </a:extLst>
              </p:cNvPr>
              <p:cNvGrpSpPr/>
              <p:nvPr/>
            </p:nvGrpSpPr>
            <p:grpSpPr>
              <a:xfrm>
                <a:off x="324004" y="3623057"/>
                <a:ext cx="2062356" cy="1792161"/>
                <a:chOff x="324004" y="4098540"/>
                <a:chExt cx="2062356" cy="2067310"/>
              </a:xfrm>
            </p:grpSpPr>
            <p:sp>
              <p:nvSpPr>
                <p:cNvPr id="10" name="22 Rectángulo">
                  <a:extLst>
                    <a:ext uri="{FF2B5EF4-FFF2-40B4-BE49-F238E27FC236}">
                      <a16:creationId xmlns:a16="http://schemas.microsoft.com/office/drawing/2014/main" xmlns="" id="{BF934AE3-0C2C-4DB1-8A49-5A68B54CBCB0}"/>
                    </a:ext>
                  </a:extLst>
                </p:cNvPr>
                <p:cNvSpPr/>
                <p:nvPr/>
              </p:nvSpPr>
              <p:spPr>
                <a:xfrm>
                  <a:off x="324004" y="4098540"/>
                  <a:ext cx="2062356" cy="2067310"/>
                </a:xfrm>
                <a:prstGeom prst="rect">
                  <a:avLst/>
                </a:prstGeom>
                <a:solidFill>
                  <a:schemeClr val="tx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400"/>
                </a:p>
              </p:txBody>
            </p:sp>
            <p:sp>
              <p:nvSpPr>
                <p:cNvPr id="11" name="23 Rectángulo">
                  <a:extLst>
                    <a:ext uri="{FF2B5EF4-FFF2-40B4-BE49-F238E27FC236}">
                      <a16:creationId xmlns:a16="http://schemas.microsoft.com/office/drawing/2014/main" xmlns="" id="{0E5F71AD-F6BE-46CC-9AE3-859EEC67D172}"/>
                    </a:ext>
                  </a:extLst>
                </p:cNvPr>
                <p:cNvSpPr/>
                <p:nvPr/>
              </p:nvSpPr>
              <p:spPr>
                <a:xfrm>
                  <a:off x="358841" y="4137647"/>
                  <a:ext cx="1980912" cy="1065088"/>
                </a:xfrm>
                <a:prstGeom prst="rect">
                  <a:avLst/>
                </a:prstGeom>
              </p:spPr>
              <p:txBody>
                <a:bodyPr wrap="square">
                  <a:spAutoFit/>
                </a:bodyPr>
                <a:lstStyle/>
                <a:p>
                  <a:r>
                    <a:rPr lang="es-AR" b="1" dirty="0">
                      <a:solidFill>
                        <a:schemeClr val="bg1"/>
                      </a:solidFill>
                    </a:rPr>
                    <a:t>Self Service</a:t>
                  </a:r>
                </a:p>
                <a:p>
                  <a:r>
                    <a:rPr lang="en-US" b="1" dirty="0">
                      <a:solidFill>
                        <a:schemeClr val="bg1"/>
                      </a:solidFill>
                    </a:rPr>
                    <a:t>V</a:t>
                  </a:r>
                  <a:r>
                    <a:rPr lang="es-AR" b="1" dirty="0">
                      <a:solidFill>
                        <a:schemeClr val="bg1"/>
                      </a:solidFill>
                    </a:rPr>
                    <a:t>ariaciones de volumen y valores</a:t>
                  </a:r>
                </a:p>
              </p:txBody>
            </p:sp>
          </p:grpSp>
        </p:grpSp>
        <p:grpSp>
          <p:nvGrpSpPr>
            <p:cNvPr id="14" name="Grupo 13">
              <a:extLst>
                <a:ext uri="{FF2B5EF4-FFF2-40B4-BE49-F238E27FC236}">
                  <a16:creationId xmlns:a16="http://schemas.microsoft.com/office/drawing/2014/main" xmlns="" id="{23730712-8532-49C2-BBB2-54FF4E56B2CF}"/>
                </a:ext>
              </a:extLst>
            </p:cNvPr>
            <p:cNvGrpSpPr/>
            <p:nvPr/>
          </p:nvGrpSpPr>
          <p:grpSpPr>
            <a:xfrm>
              <a:off x="450547" y="2207921"/>
              <a:ext cx="1241133" cy="1221079"/>
              <a:chOff x="-1780607" y="3189214"/>
              <a:chExt cx="700867" cy="730409"/>
            </a:xfrm>
          </p:grpSpPr>
          <p:sp>
            <p:nvSpPr>
              <p:cNvPr id="15" name="12 Elipse">
                <a:extLst>
                  <a:ext uri="{FF2B5EF4-FFF2-40B4-BE49-F238E27FC236}">
                    <a16:creationId xmlns:a16="http://schemas.microsoft.com/office/drawing/2014/main" xmlns="" id="{DC15CFA7-D479-4CEC-B4AB-8D52647FA961}"/>
                  </a:ext>
                </a:extLst>
              </p:cNvPr>
              <p:cNvSpPr>
                <a:spLocks noChangeAspect="1"/>
              </p:cNvSpPr>
              <p:nvPr/>
            </p:nvSpPr>
            <p:spPr>
              <a:xfrm>
                <a:off x="-1780607" y="3189214"/>
                <a:ext cx="700867" cy="730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16" name="Picture 3">
                <a:extLst>
                  <a:ext uri="{FF2B5EF4-FFF2-40B4-BE49-F238E27FC236}">
                    <a16:creationId xmlns:a16="http://schemas.microsoft.com/office/drawing/2014/main" xmlns="" id="{F2E86FFF-157C-4EF2-909B-C4AB9F8934A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72" t="13305" r="14507" b="13274"/>
              <a:stretch/>
            </p:blipFill>
            <p:spPr bwMode="auto">
              <a:xfrm>
                <a:off x="-1655601" y="3290924"/>
                <a:ext cx="467738" cy="48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8" name="Grupo 47">
            <a:extLst>
              <a:ext uri="{FF2B5EF4-FFF2-40B4-BE49-F238E27FC236}">
                <a16:creationId xmlns:a16="http://schemas.microsoft.com/office/drawing/2014/main" xmlns="" id="{03E1D93E-5828-4F72-A575-83AFBA401F8A}"/>
              </a:ext>
            </a:extLst>
          </p:cNvPr>
          <p:cNvGrpSpPr/>
          <p:nvPr/>
        </p:nvGrpSpPr>
        <p:grpSpPr>
          <a:xfrm>
            <a:off x="2358784" y="1268760"/>
            <a:ext cx="2103066" cy="4104367"/>
            <a:chOff x="2512903" y="1268760"/>
            <a:chExt cx="2103066" cy="4104367"/>
          </a:xfrm>
        </p:grpSpPr>
        <p:grpSp>
          <p:nvGrpSpPr>
            <p:cNvPr id="17" name="Grupo 16">
              <a:extLst>
                <a:ext uri="{FF2B5EF4-FFF2-40B4-BE49-F238E27FC236}">
                  <a16:creationId xmlns:a16="http://schemas.microsoft.com/office/drawing/2014/main" xmlns="" id="{8BD94082-1E00-4880-AB0F-23F4C00845D3}"/>
                </a:ext>
              </a:extLst>
            </p:cNvPr>
            <p:cNvGrpSpPr/>
            <p:nvPr/>
          </p:nvGrpSpPr>
          <p:grpSpPr>
            <a:xfrm>
              <a:off x="2512903" y="1268760"/>
              <a:ext cx="2103066" cy="4104367"/>
              <a:chOff x="283294" y="1310852"/>
              <a:chExt cx="2103066" cy="4104367"/>
            </a:xfrm>
          </p:grpSpPr>
          <p:sp>
            <p:nvSpPr>
              <p:cNvPr id="18" name="9 Rectángulo">
                <a:extLst>
                  <a:ext uri="{FF2B5EF4-FFF2-40B4-BE49-F238E27FC236}">
                    <a16:creationId xmlns:a16="http://schemas.microsoft.com/office/drawing/2014/main" xmlns="" id="{F1159FF7-B270-4907-8D30-83B416AC62BA}"/>
                  </a:ext>
                </a:extLst>
              </p:cNvPr>
              <p:cNvSpPr/>
              <p:nvPr/>
            </p:nvSpPr>
            <p:spPr>
              <a:xfrm>
                <a:off x="324004" y="1971804"/>
                <a:ext cx="2062356" cy="344341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solidFill>
                    <a:srgbClr val="FFFFFF"/>
                  </a:solidFill>
                </a:endParaRPr>
              </a:p>
            </p:txBody>
          </p:sp>
          <p:sp>
            <p:nvSpPr>
              <p:cNvPr id="19" name="11 CuadroTexto">
                <a:extLst>
                  <a:ext uri="{FF2B5EF4-FFF2-40B4-BE49-F238E27FC236}">
                    <a16:creationId xmlns:a16="http://schemas.microsoft.com/office/drawing/2014/main" xmlns="" id="{EF41781E-1211-4002-933A-C8932D3AFE7D}"/>
                  </a:ext>
                </a:extLst>
              </p:cNvPr>
              <p:cNvSpPr txBox="1"/>
              <p:nvPr/>
            </p:nvSpPr>
            <p:spPr>
              <a:xfrm>
                <a:off x="283294" y="1310852"/>
                <a:ext cx="864019" cy="738664"/>
              </a:xfrm>
              <a:prstGeom prst="rect">
                <a:avLst/>
              </a:prstGeom>
              <a:noFill/>
            </p:spPr>
            <p:txBody>
              <a:bodyPr wrap="none" lIns="0" tIns="0" rIns="0" bIns="0" rtlCol="0">
                <a:spAutoFit/>
              </a:bodyPr>
              <a:lstStyle/>
              <a:p>
                <a:pPr marL="685800" indent="-685800">
                  <a:buFont typeface="Wingdings" panose="05000000000000000000" pitchFamily="2" charset="2"/>
                  <a:buChar char="v"/>
                </a:pPr>
                <a:r>
                  <a:rPr lang="es-AR" sz="4800" b="1" dirty="0">
                    <a:solidFill>
                      <a:srgbClr val="FFFFFF"/>
                    </a:solidFill>
                    <a:latin typeface="Arial"/>
                    <a:cs typeface="Arial"/>
                  </a:rPr>
                  <a:t> </a:t>
                </a:r>
              </a:p>
            </p:txBody>
          </p:sp>
          <p:grpSp>
            <p:nvGrpSpPr>
              <p:cNvPr id="20" name="21 Grupo">
                <a:extLst>
                  <a:ext uri="{FF2B5EF4-FFF2-40B4-BE49-F238E27FC236}">
                    <a16:creationId xmlns:a16="http://schemas.microsoft.com/office/drawing/2014/main" xmlns="" id="{FC7B7981-10B5-461C-89AE-DE01B46B510E}"/>
                  </a:ext>
                </a:extLst>
              </p:cNvPr>
              <p:cNvGrpSpPr/>
              <p:nvPr/>
            </p:nvGrpSpPr>
            <p:grpSpPr>
              <a:xfrm>
                <a:off x="324004" y="3623057"/>
                <a:ext cx="2062356" cy="1792161"/>
                <a:chOff x="324004" y="4098540"/>
                <a:chExt cx="2062356" cy="2067310"/>
              </a:xfrm>
            </p:grpSpPr>
            <p:sp>
              <p:nvSpPr>
                <p:cNvPr id="21" name="22 Rectángulo">
                  <a:extLst>
                    <a:ext uri="{FF2B5EF4-FFF2-40B4-BE49-F238E27FC236}">
                      <a16:creationId xmlns:a16="http://schemas.microsoft.com/office/drawing/2014/main" xmlns="" id="{DED61E00-E574-47EA-A0A4-A87E61F12F31}"/>
                    </a:ext>
                  </a:extLst>
                </p:cNvPr>
                <p:cNvSpPr/>
                <p:nvPr/>
              </p:nvSpPr>
              <p:spPr>
                <a:xfrm>
                  <a:off x="324004" y="4098540"/>
                  <a:ext cx="2062356" cy="2067310"/>
                </a:xfrm>
                <a:prstGeom prst="rect">
                  <a:avLst/>
                </a:prstGeom>
                <a:solidFill>
                  <a:schemeClr val="tx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400"/>
                </a:p>
              </p:txBody>
            </p:sp>
            <p:sp>
              <p:nvSpPr>
                <p:cNvPr id="22" name="23 Rectángulo">
                  <a:extLst>
                    <a:ext uri="{FF2B5EF4-FFF2-40B4-BE49-F238E27FC236}">
                      <a16:creationId xmlns:a16="http://schemas.microsoft.com/office/drawing/2014/main" xmlns="" id="{E36E0265-C243-4246-A3A8-047462877F4F}"/>
                    </a:ext>
                  </a:extLst>
                </p:cNvPr>
                <p:cNvSpPr/>
                <p:nvPr/>
              </p:nvSpPr>
              <p:spPr>
                <a:xfrm>
                  <a:off x="358841" y="4137647"/>
                  <a:ext cx="1980912" cy="745562"/>
                </a:xfrm>
                <a:prstGeom prst="rect">
                  <a:avLst/>
                </a:prstGeom>
              </p:spPr>
              <p:txBody>
                <a:bodyPr wrap="square">
                  <a:spAutoFit/>
                </a:bodyPr>
                <a:lstStyle/>
                <a:p>
                  <a:r>
                    <a:rPr lang="es-AR" b="1" dirty="0">
                      <a:solidFill>
                        <a:schemeClr val="bg1"/>
                      </a:solidFill>
                    </a:rPr>
                    <a:t>Self Cadena </a:t>
                  </a:r>
                  <a:r>
                    <a:rPr lang="en-US" b="1" dirty="0">
                      <a:solidFill>
                        <a:schemeClr val="bg1"/>
                      </a:solidFill>
                    </a:rPr>
                    <a:t>&amp;</a:t>
                  </a:r>
                  <a:r>
                    <a:rPr lang="es-AR" b="1" dirty="0">
                      <a:solidFill>
                        <a:schemeClr val="bg1"/>
                      </a:solidFill>
                    </a:rPr>
                    <a:t> Self</a:t>
                  </a:r>
                </a:p>
                <a:p>
                  <a:r>
                    <a:rPr lang="en-US" b="1" dirty="0">
                      <a:solidFill>
                        <a:schemeClr val="bg1"/>
                      </a:solidFill>
                    </a:rPr>
                    <a:t>Independientes</a:t>
                  </a:r>
                  <a:endParaRPr lang="es-AR" b="1" dirty="0">
                    <a:solidFill>
                      <a:schemeClr val="bg1"/>
                    </a:solidFill>
                  </a:endParaRPr>
                </a:p>
              </p:txBody>
            </p:sp>
          </p:grpSp>
        </p:grpSp>
        <p:grpSp>
          <p:nvGrpSpPr>
            <p:cNvPr id="23" name="48 Grupo">
              <a:extLst>
                <a:ext uri="{FF2B5EF4-FFF2-40B4-BE49-F238E27FC236}">
                  <a16:creationId xmlns:a16="http://schemas.microsoft.com/office/drawing/2014/main" xmlns="" id="{835620E0-7418-4F08-BEC9-A44B28E6C92A}"/>
                </a:ext>
              </a:extLst>
            </p:cNvPr>
            <p:cNvGrpSpPr/>
            <p:nvPr/>
          </p:nvGrpSpPr>
          <p:grpSpPr>
            <a:xfrm>
              <a:off x="2915816" y="2207922"/>
              <a:ext cx="1296144" cy="1221078"/>
              <a:chOff x="481192" y="3561788"/>
              <a:chExt cx="1326421" cy="1326273"/>
            </a:xfrm>
          </p:grpSpPr>
          <p:sp>
            <p:nvSpPr>
              <p:cNvPr id="24" name="25 Elipse">
                <a:extLst>
                  <a:ext uri="{FF2B5EF4-FFF2-40B4-BE49-F238E27FC236}">
                    <a16:creationId xmlns:a16="http://schemas.microsoft.com/office/drawing/2014/main" xmlns="" id="{3E061149-BEA8-4F99-A215-F0D5BB11DFFB}"/>
                  </a:ext>
                </a:extLst>
              </p:cNvPr>
              <p:cNvSpPr>
                <a:spLocks noChangeAspect="1"/>
              </p:cNvSpPr>
              <p:nvPr/>
            </p:nvSpPr>
            <p:spPr>
              <a:xfrm>
                <a:off x="481192" y="3561788"/>
                <a:ext cx="1326421" cy="1326273"/>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25" name="Picture 7">
                <a:extLst>
                  <a:ext uri="{FF2B5EF4-FFF2-40B4-BE49-F238E27FC236}">
                    <a16:creationId xmlns:a16="http://schemas.microsoft.com/office/drawing/2014/main" xmlns="" id="{E5CFE807-7D19-4F9C-8025-CCF25EC71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85" r="22244" b="29011"/>
              <a:stretch/>
            </p:blipFill>
            <p:spPr bwMode="auto">
              <a:xfrm>
                <a:off x="664624" y="3762480"/>
                <a:ext cx="1040856" cy="83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upo 48">
            <a:extLst>
              <a:ext uri="{FF2B5EF4-FFF2-40B4-BE49-F238E27FC236}">
                <a16:creationId xmlns:a16="http://schemas.microsoft.com/office/drawing/2014/main" xmlns="" id="{D248699E-7871-4075-A5E3-CA143E657028}"/>
              </a:ext>
            </a:extLst>
          </p:cNvPr>
          <p:cNvGrpSpPr/>
          <p:nvPr/>
        </p:nvGrpSpPr>
        <p:grpSpPr>
          <a:xfrm>
            <a:off x="4615587" y="1268760"/>
            <a:ext cx="2103066" cy="4104367"/>
            <a:chOff x="4918302" y="1268760"/>
            <a:chExt cx="2103066" cy="4104367"/>
          </a:xfrm>
        </p:grpSpPr>
        <p:grpSp>
          <p:nvGrpSpPr>
            <p:cNvPr id="26" name="Grupo 25">
              <a:extLst>
                <a:ext uri="{FF2B5EF4-FFF2-40B4-BE49-F238E27FC236}">
                  <a16:creationId xmlns:a16="http://schemas.microsoft.com/office/drawing/2014/main" xmlns="" id="{9DE85B9D-5A29-4C34-8A9A-48DFD4940068}"/>
                </a:ext>
              </a:extLst>
            </p:cNvPr>
            <p:cNvGrpSpPr/>
            <p:nvPr/>
          </p:nvGrpSpPr>
          <p:grpSpPr>
            <a:xfrm>
              <a:off x="4918302" y="1268760"/>
              <a:ext cx="2103066" cy="4104367"/>
              <a:chOff x="283294" y="1310852"/>
              <a:chExt cx="2103066" cy="4104367"/>
            </a:xfrm>
          </p:grpSpPr>
          <p:sp>
            <p:nvSpPr>
              <p:cNvPr id="27" name="9 Rectángulo">
                <a:extLst>
                  <a:ext uri="{FF2B5EF4-FFF2-40B4-BE49-F238E27FC236}">
                    <a16:creationId xmlns:a16="http://schemas.microsoft.com/office/drawing/2014/main" xmlns="" id="{288F7D73-9B5E-4670-B04C-3D360EF1BC08}"/>
                  </a:ext>
                </a:extLst>
              </p:cNvPr>
              <p:cNvSpPr/>
              <p:nvPr/>
            </p:nvSpPr>
            <p:spPr>
              <a:xfrm>
                <a:off x="324004" y="1971804"/>
                <a:ext cx="2062356" cy="344341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solidFill>
                    <a:srgbClr val="FFFFFF"/>
                  </a:solidFill>
                </a:endParaRPr>
              </a:p>
            </p:txBody>
          </p:sp>
          <p:sp>
            <p:nvSpPr>
              <p:cNvPr id="28" name="11 CuadroTexto">
                <a:extLst>
                  <a:ext uri="{FF2B5EF4-FFF2-40B4-BE49-F238E27FC236}">
                    <a16:creationId xmlns:a16="http://schemas.microsoft.com/office/drawing/2014/main" xmlns="" id="{D1F45512-D23E-4B4B-896F-750A4B24BD96}"/>
                  </a:ext>
                </a:extLst>
              </p:cNvPr>
              <p:cNvSpPr txBox="1"/>
              <p:nvPr/>
            </p:nvSpPr>
            <p:spPr>
              <a:xfrm>
                <a:off x="283294" y="1310852"/>
                <a:ext cx="864019" cy="738664"/>
              </a:xfrm>
              <a:prstGeom prst="rect">
                <a:avLst/>
              </a:prstGeom>
              <a:noFill/>
            </p:spPr>
            <p:txBody>
              <a:bodyPr wrap="none" lIns="0" tIns="0" rIns="0" bIns="0" rtlCol="0">
                <a:spAutoFit/>
              </a:bodyPr>
              <a:lstStyle/>
              <a:p>
                <a:pPr marL="685800" indent="-685800">
                  <a:buFont typeface="Wingdings" panose="05000000000000000000" pitchFamily="2" charset="2"/>
                  <a:buChar char="v"/>
                </a:pPr>
                <a:r>
                  <a:rPr lang="es-AR" sz="4800" b="1" dirty="0">
                    <a:solidFill>
                      <a:srgbClr val="FFFFFF"/>
                    </a:solidFill>
                    <a:latin typeface="Arial"/>
                    <a:cs typeface="Arial"/>
                  </a:rPr>
                  <a:t> </a:t>
                </a:r>
              </a:p>
            </p:txBody>
          </p:sp>
          <p:grpSp>
            <p:nvGrpSpPr>
              <p:cNvPr id="29" name="21 Grupo">
                <a:extLst>
                  <a:ext uri="{FF2B5EF4-FFF2-40B4-BE49-F238E27FC236}">
                    <a16:creationId xmlns:a16="http://schemas.microsoft.com/office/drawing/2014/main" xmlns="" id="{4BD7BA58-F8D3-493F-961D-90E33C6DF4C0}"/>
                  </a:ext>
                </a:extLst>
              </p:cNvPr>
              <p:cNvGrpSpPr/>
              <p:nvPr/>
            </p:nvGrpSpPr>
            <p:grpSpPr>
              <a:xfrm>
                <a:off x="324004" y="3623057"/>
                <a:ext cx="2062356" cy="1792161"/>
                <a:chOff x="324004" y="4098540"/>
                <a:chExt cx="2062356" cy="2067310"/>
              </a:xfrm>
            </p:grpSpPr>
            <p:sp>
              <p:nvSpPr>
                <p:cNvPr id="30" name="22 Rectángulo">
                  <a:extLst>
                    <a:ext uri="{FF2B5EF4-FFF2-40B4-BE49-F238E27FC236}">
                      <a16:creationId xmlns:a16="http://schemas.microsoft.com/office/drawing/2014/main" xmlns="" id="{668CDEB1-A725-42F7-98B9-4DB8150B80BA}"/>
                    </a:ext>
                  </a:extLst>
                </p:cNvPr>
                <p:cNvSpPr/>
                <p:nvPr/>
              </p:nvSpPr>
              <p:spPr>
                <a:xfrm>
                  <a:off x="324004" y="4098540"/>
                  <a:ext cx="2062356" cy="2067310"/>
                </a:xfrm>
                <a:prstGeom prst="rect">
                  <a:avLst/>
                </a:prstGeom>
                <a:solidFill>
                  <a:schemeClr val="tx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400"/>
                </a:p>
              </p:txBody>
            </p:sp>
            <p:sp>
              <p:nvSpPr>
                <p:cNvPr id="31" name="23 Rectángulo">
                  <a:extLst>
                    <a:ext uri="{FF2B5EF4-FFF2-40B4-BE49-F238E27FC236}">
                      <a16:creationId xmlns:a16="http://schemas.microsoft.com/office/drawing/2014/main" xmlns="" id="{30FC7D7D-5E3B-45AA-82E8-E63973851EB2}"/>
                    </a:ext>
                  </a:extLst>
                </p:cNvPr>
                <p:cNvSpPr/>
                <p:nvPr/>
              </p:nvSpPr>
              <p:spPr>
                <a:xfrm>
                  <a:off x="358841" y="4137647"/>
                  <a:ext cx="1980912" cy="1065088"/>
                </a:xfrm>
                <a:prstGeom prst="rect">
                  <a:avLst/>
                </a:prstGeom>
              </p:spPr>
              <p:txBody>
                <a:bodyPr wrap="square">
                  <a:spAutoFit/>
                </a:bodyPr>
                <a:lstStyle/>
                <a:p>
                  <a:r>
                    <a:rPr lang="es-AR" b="1" dirty="0">
                      <a:solidFill>
                        <a:schemeClr val="bg1"/>
                      </a:solidFill>
                    </a:rPr>
                    <a:t>Self Service</a:t>
                  </a:r>
                </a:p>
                <a:p>
                  <a:r>
                    <a:rPr lang="en-US" b="1" dirty="0">
                      <a:solidFill>
                        <a:schemeClr val="bg1"/>
                      </a:solidFill>
                    </a:rPr>
                    <a:t>Variaciones por canastas</a:t>
                  </a:r>
                  <a:endParaRPr lang="es-AR" b="1" dirty="0">
                    <a:solidFill>
                      <a:schemeClr val="bg1"/>
                    </a:solidFill>
                  </a:endParaRPr>
                </a:p>
              </p:txBody>
            </p:sp>
          </p:grpSp>
        </p:grpSp>
        <p:grpSp>
          <p:nvGrpSpPr>
            <p:cNvPr id="33" name="Group 30">
              <a:extLst>
                <a:ext uri="{FF2B5EF4-FFF2-40B4-BE49-F238E27FC236}">
                  <a16:creationId xmlns:a16="http://schemas.microsoft.com/office/drawing/2014/main" xmlns="" id="{CBF1F7B3-2070-4AA9-A021-950EAB74F393}"/>
                </a:ext>
              </a:extLst>
            </p:cNvPr>
            <p:cNvGrpSpPr/>
            <p:nvPr/>
          </p:nvGrpSpPr>
          <p:grpSpPr>
            <a:xfrm>
              <a:off x="5364088" y="2207920"/>
              <a:ext cx="1296144" cy="1221079"/>
              <a:chOff x="747239" y="1021018"/>
              <a:chExt cx="1271016" cy="1271016"/>
            </a:xfrm>
            <a:solidFill>
              <a:srgbClr val="FF6600"/>
            </a:solidFill>
          </p:grpSpPr>
          <p:sp>
            <p:nvSpPr>
              <p:cNvPr id="34" name="Oval 25">
                <a:extLst>
                  <a:ext uri="{FF2B5EF4-FFF2-40B4-BE49-F238E27FC236}">
                    <a16:creationId xmlns:a16="http://schemas.microsoft.com/office/drawing/2014/main" xmlns="" id="{DAE26970-D442-411E-B696-5FDA01802A86}"/>
                  </a:ext>
                </a:extLst>
              </p:cNvPr>
              <p:cNvSpPr/>
              <p:nvPr/>
            </p:nvSpPr>
            <p:spPr>
              <a:xfrm>
                <a:off x="747239"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26" descr="Retail_CPG.emf">
                <a:extLst>
                  <a:ext uri="{FF2B5EF4-FFF2-40B4-BE49-F238E27FC236}">
                    <a16:creationId xmlns:a16="http://schemas.microsoft.com/office/drawing/2014/main" xmlns="" id="{98D88D82-BC83-44A8-9D2F-6E8833DCF133}"/>
                  </a:ext>
                </a:extLst>
              </p:cNvPr>
              <p:cNvPicPr>
                <a:picLocks noChangeAspect="1"/>
              </p:cNvPicPr>
              <p:nvPr/>
            </p:nvPicPr>
            <p:blipFill>
              <a:blip r:embed="rId4" cstate="print"/>
              <a:stretch>
                <a:fillRect/>
              </a:stretch>
            </p:blipFill>
            <p:spPr>
              <a:xfrm>
                <a:off x="955601" y="1309054"/>
                <a:ext cx="799662" cy="694944"/>
              </a:xfrm>
              <a:prstGeom prst="rect">
                <a:avLst/>
              </a:prstGeom>
              <a:grpFill/>
            </p:spPr>
          </p:pic>
        </p:grpSp>
      </p:grpSp>
      <p:grpSp>
        <p:nvGrpSpPr>
          <p:cNvPr id="50" name="Grupo 49">
            <a:extLst>
              <a:ext uri="{FF2B5EF4-FFF2-40B4-BE49-F238E27FC236}">
                <a16:creationId xmlns:a16="http://schemas.microsoft.com/office/drawing/2014/main" xmlns="" id="{B75958DF-8875-4C26-B350-4DAADD7D7917}"/>
              </a:ext>
            </a:extLst>
          </p:cNvPr>
          <p:cNvGrpSpPr/>
          <p:nvPr/>
        </p:nvGrpSpPr>
        <p:grpSpPr>
          <a:xfrm>
            <a:off x="6886609" y="1268760"/>
            <a:ext cx="2103066" cy="4104367"/>
            <a:chOff x="7021368" y="1268760"/>
            <a:chExt cx="2103066" cy="4104367"/>
          </a:xfrm>
        </p:grpSpPr>
        <p:grpSp>
          <p:nvGrpSpPr>
            <p:cNvPr id="36" name="Grupo 35">
              <a:extLst>
                <a:ext uri="{FF2B5EF4-FFF2-40B4-BE49-F238E27FC236}">
                  <a16:creationId xmlns:a16="http://schemas.microsoft.com/office/drawing/2014/main" xmlns="" id="{4148E60F-F710-457A-8FF9-F2A36D9708AB}"/>
                </a:ext>
              </a:extLst>
            </p:cNvPr>
            <p:cNvGrpSpPr/>
            <p:nvPr/>
          </p:nvGrpSpPr>
          <p:grpSpPr>
            <a:xfrm>
              <a:off x="7021368" y="1268760"/>
              <a:ext cx="2103066" cy="4104367"/>
              <a:chOff x="283294" y="1310852"/>
              <a:chExt cx="2103066" cy="4104367"/>
            </a:xfrm>
          </p:grpSpPr>
          <p:sp>
            <p:nvSpPr>
              <p:cNvPr id="37" name="9 Rectángulo">
                <a:extLst>
                  <a:ext uri="{FF2B5EF4-FFF2-40B4-BE49-F238E27FC236}">
                    <a16:creationId xmlns:a16="http://schemas.microsoft.com/office/drawing/2014/main" xmlns="" id="{870CFC80-323B-449B-9B95-05EB4A99B69D}"/>
                  </a:ext>
                </a:extLst>
              </p:cNvPr>
              <p:cNvSpPr/>
              <p:nvPr/>
            </p:nvSpPr>
            <p:spPr>
              <a:xfrm>
                <a:off x="324004" y="1971804"/>
                <a:ext cx="2062356" cy="3443415"/>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dirty="0">
                  <a:solidFill>
                    <a:srgbClr val="FFFFFF"/>
                  </a:solidFill>
                </a:endParaRPr>
              </a:p>
            </p:txBody>
          </p:sp>
          <p:sp>
            <p:nvSpPr>
              <p:cNvPr id="38" name="11 CuadroTexto">
                <a:extLst>
                  <a:ext uri="{FF2B5EF4-FFF2-40B4-BE49-F238E27FC236}">
                    <a16:creationId xmlns:a16="http://schemas.microsoft.com/office/drawing/2014/main" xmlns="" id="{61080A8C-C022-4012-81A6-CDE02008D078}"/>
                  </a:ext>
                </a:extLst>
              </p:cNvPr>
              <p:cNvSpPr txBox="1"/>
              <p:nvPr/>
            </p:nvSpPr>
            <p:spPr>
              <a:xfrm>
                <a:off x="283294" y="1310852"/>
                <a:ext cx="864019" cy="738664"/>
              </a:xfrm>
              <a:prstGeom prst="rect">
                <a:avLst/>
              </a:prstGeom>
              <a:noFill/>
            </p:spPr>
            <p:txBody>
              <a:bodyPr wrap="none" lIns="0" tIns="0" rIns="0" bIns="0" rtlCol="0">
                <a:spAutoFit/>
              </a:bodyPr>
              <a:lstStyle/>
              <a:p>
                <a:pPr marL="685800" indent="-685800">
                  <a:buFont typeface="Wingdings" panose="05000000000000000000" pitchFamily="2" charset="2"/>
                  <a:buChar char="v"/>
                </a:pPr>
                <a:r>
                  <a:rPr lang="es-AR" sz="4800" b="1" dirty="0">
                    <a:solidFill>
                      <a:srgbClr val="FFFFFF"/>
                    </a:solidFill>
                    <a:latin typeface="Arial"/>
                    <a:cs typeface="Arial"/>
                  </a:rPr>
                  <a:t> </a:t>
                </a:r>
              </a:p>
            </p:txBody>
          </p:sp>
          <p:grpSp>
            <p:nvGrpSpPr>
              <p:cNvPr id="39" name="21 Grupo">
                <a:extLst>
                  <a:ext uri="{FF2B5EF4-FFF2-40B4-BE49-F238E27FC236}">
                    <a16:creationId xmlns:a16="http://schemas.microsoft.com/office/drawing/2014/main" xmlns="" id="{F0B91B68-CCEA-45DD-838F-4B691815D0F7}"/>
                  </a:ext>
                </a:extLst>
              </p:cNvPr>
              <p:cNvGrpSpPr/>
              <p:nvPr/>
            </p:nvGrpSpPr>
            <p:grpSpPr>
              <a:xfrm>
                <a:off x="324004" y="3623057"/>
                <a:ext cx="2062356" cy="1792161"/>
                <a:chOff x="324004" y="4098540"/>
                <a:chExt cx="2062356" cy="2067310"/>
              </a:xfrm>
            </p:grpSpPr>
            <p:sp>
              <p:nvSpPr>
                <p:cNvPr id="40" name="22 Rectángulo">
                  <a:extLst>
                    <a:ext uri="{FF2B5EF4-FFF2-40B4-BE49-F238E27FC236}">
                      <a16:creationId xmlns:a16="http://schemas.microsoft.com/office/drawing/2014/main" xmlns="" id="{AA88D8F2-BD2D-4723-A19B-C27A8D9E303F}"/>
                    </a:ext>
                  </a:extLst>
                </p:cNvPr>
                <p:cNvSpPr/>
                <p:nvPr/>
              </p:nvSpPr>
              <p:spPr>
                <a:xfrm>
                  <a:off x="324004" y="4098540"/>
                  <a:ext cx="2062356" cy="2067310"/>
                </a:xfrm>
                <a:prstGeom prst="rect">
                  <a:avLst/>
                </a:prstGeom>
                <a:solidFill>
                  <a:schemeClr val="tx1">
                    <a:alpha val="4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sz="1400"/>
                </a:p>
              </p:txBody>
            </p:sp>
            <p:sp>
              <p:nvSpPr>
                <p:cNvPr id="41" name="23 Rectángulo">
                  <a:extLst>
                    <a:ext uri="{FF2B5EF4-FFF2-40B4-BE49-F238E27FC236}">
                      <a16:creationId xmlns:a16="http://schemas.microsoft.com/office/drawing/2014/main" xmlns="" id="{5BE8BF05-B355-40EB-9E6B-C6B6A8A1AE93}"/>
                    </a:ext>
                  </a:extLst>
                </p:cNvPr>
                <p:cNvSpPr/>
                <p:nvPr/>
              </p:nvSpPr>
              <p:spPr>
                <a:xfrm>
                  <a:off x="358841" y="4137647"/>
                  <a:ext cx="1980912" cy="1704141"/>
                </a:xfrm>
                <a:prstGeom prst="rect">
                  <a:avLst/>
                </a:prstGeom>
              </p:spPr>
              <p:txBody>
                <a:bodyPr wrap="square">
                  <a:spAutoFit/>
                </a:bodyPr>
                <a:lstStyle/>
                <a:p>
                  <a:r>
                    <a:rPr lang="es-AR" b="1" dirty="0">
                      <a:solidFill>
                        <a:schemeClr val="bg1"/>
                      </a:solidFill>
                    </a:rPr>
                    <a:t>Ticket Data</a:t>
                  </a:r>
                </a:p>
                <a:p>
                  <a:r>
                    <a:rPr lang="en-US" b="1" dirty="0" err="1">
                      <a:solidFill>
                        <a:schemeClr val="bg1"/>
                      </a:solidFill>
                    </a:rPr>
                    <a:t>Transacciones</a:t>
                  </a:r>
                  <a:endParaRPr lang="en-US" b="1" dirty="0">
                    <a:solidFill>
                      <a:schemeClr val="bg1"/>
                    </a:solidFill>
                  </a:endParaRPr>
                </a:p>
                <a:p>
                  <a:r>
                    <a:rPr lang="en-US" b="1" dirty="0">
                      <a:solidFill>
                        <a:schemeClr val="bg1"/>
                      </a:solidFill>
                    </a:rPr>
                    <a:t>Ticket Size</a:t>
                  </a:r>
                </a:p>
                <a:p>
                  <a:r>
                    <a:rPr lang="en-US" b="1" dirty="0" err="1">
                      <a:solidFill>
                        <a:schemeClr val="bg1"/>
                      </a:solidFill>
                    </a:rPr>
                    <a:t>Unidades</a:t>
                  </a:r>
                  <a:endParaRPr lang="en-US" b="1" dirty="0">
                    <a:solidFill>
                      <a:schemeClr val="bg1"/>
                    </a:solidFill>
                  </a:endParaRPr>
                </a:p>
                <a:p>
                  <a:r>
                    <a:rPr lang="en-US" b="1" dirty="0" err="1">
                      <a:solidFill>
                        <a:schemeClr val="bg1"/>
                      </a:solidFill>
                    </a:rPr>
                    <a:t>Variaciones</a:t>
                  </a:r>
                  <a:endParaRPr lang="es-AR" b="1" dirty="0">
                    <a:solidFill>
                      <a:schemeClr val="bg1"/>
                    </a:solidFill>
                  </a:endParaRPr>
                </a:p>
              </p:txBody>
            </p:sp>
          </p:grpSp>
        </p:grpSp>
        <p:grpSp>
          <p:nvGrpSpPr>
            <p:cNvPr id="44" name="Grupo 43">
              <a:extLst>
                <a:ext uri="{FF2B5EF4-FFF2-40B4-BE49-F238E27FC236}">
                  <a16:creationId xmlns:a16="http://schemas.microsoft.com/office/drawing/2014/main" xmlns="" id="{A8A3D9CB-1965-46AC-B13C-9D0ADDDD52C4}"/>
                </a:ext>
              </a:extLst>
            </p:cNvPr>
            <p:cNvGrpSpPr/>
            <p:nvPr/>
          </p:nvGrpSpPr>
          <p:grpSpPr>
            <a:xfrm>
              <a:off x="7359340" y="2207920"/>
              <a:ext cx="1334113" cy="1221079"/>
              <a:chOff x="3417404" y="5595074"/>
              <a:chExt cx="703260" cy="732903"/>
            </a:xfrm>
          </p:grpSpPr>
          <p:sp>
            <p:nvSpPr>
              <p:cNvPr id="45" name="14 Elipse">
                <a:extLst>
                  <a:ext uri="{FF2B5EF4-FFF2-40B4-BE49-F238E27FC236}">
                    <a16:creationId xmlns:a16="http://schemas.microsoft.com/office/drawing/2014/main" xmlns="" id="{55AD0278-210D-4683-BF25-39EFE9CC023B}"/>
                  </a:ext>
                </a:extLst>
              </p:cNvPr>
              <p:cNvSpPr>
                <a:spLocks noChangeAspect="1"/>
              </p:cNvSpPr>
              <p:nvPr/>
            </p:nvSpPr>
            <p:spPr>
              <a:xfrm>
                <a:off x="3417404" y="5595074"/>
                <a:ext cx="703260" cy="732903"/>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46" name="Picture 4">
                <a:extLst>
                  <a:ext uri="{FF2B5EF4-FFF2-40B4-BE49-F238E27FC236}">
                    <a16:creationId xmlns:a16="http://schemas.microsoft.com/office/drawing/2014/main" xmlns="" id="{EEE8A9ED-B381-41F8-AA5A-96D689AB0E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1324" y="5710438"/>
                <a:ext cx="452617" cy="471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7" name="CuadroTexto 46">
            <a:extLst>
              <a:ext uri="{FF2B5EF4-FFF2-40B4-BE49-F238E27FC236}">
                <a16:creationId xmlns:a16="http://schemas.microsoft.com/office/drawing/2014/main" xmlns="" id="{E3EADEF0-B6F2-4327-82B2-96109A48060D}"/>
              </a:ext>
            </a:extLst>
          </p:cNvPr>
          <p:cNvSpPr txBox="1"/>
          <p:nvPr/>
        </p:nvSpPr>
        <p:spPr>
          <a:xfrm>
            <a:off x="167856" y="172715"/>
            <a:ext cx="4293994" cy="584775"/>
          </a:xfrm>
          <a:prstGeom prst="rect">
            <a:avLst/>
          </a:prstGeom>
          <a:noFill/>
        </p:spPr>
        <p:txBody>
          <a:bodyPr wrap="square" rtlCol="0">
            <a:spAutoFit/>
          </a:bodyPr>
          <a:lstStyle/>
          <a:p>
            <a:r>
              <a:rPr lang="en-US" sz="3200" b="1" dirty="0">
                <a:solidFill>
                  <a:schemeClr val="bg1"/>
                </a:solidFill>
              </a:rPr>
              <a:t>Canastas de consumo</a:t>
            </a:r>
            <a:endParaRPr lang="es-AR" sz="2400" b="1" dirty="0">
              <a:solidFill>
                <a:schemeClr val="bg1"/>
              </a:solidFill>
            </a:endParaRPr>
          </a:p>
        </p:txBody>
      </p:sp>
    </p:spTree>
    <p:extLst>
      <p:ext uri="{BB962C8B-B14F-4D97-AF65-F5344CB8AC3E}">
        <p14:creationId xmlns:p14="http://schemas.microsoft.com/office/powerpoint/2010/main" val="128096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
        <p:nvSpPr>
          <p:cNvPr id="3" name="1 Título"/>
          <p:cNvSpPr txBox="1">
            <a:spLocks/>
          </p:cNvSpPr>
          <p:nvPr/>
        </p:nvSpPr>
        <p:spPr>
          <a:xfrm>
            <a:off x="1907704" y="2420890"/>
            <a:ext cx="7175552" cy="574675"/>
          </a:xfrm>
          <a:prstGeom prst="rect">
            <a:avLst/>
          </a:prstGeom>
        </p:spPr>
        <p:txBody>
          <a:bodyPr vert="horz" lIns="91440" tIns="45720" rIns="91440" bIns="45720" rtlCol="0" anchor="t">
            <a:noAutofit/>
          </a:bodyPr>
          <a:lstStyle/>
          <a:p>
            <a:pPr lvl="0">
              <a:spcBef>
                <a:spcPct val="0"/>
              </a:spcBef>
              <a:defRPr/>
            </a:pPr>
            <a:r>
              <a:rPr lang="es-AR" sz="3600" b="1" dirty="0">
                <a:solidFill>
                  <a:schemeClr val="bg1"/>
                </a:solidFill>
                <a:latin typeface="+mj-lt"/>
                <a:ea typeface="+mj-ea"/>
                <a:cs typeface="Arial" pitchFamily="34" charset="0"/>
              </a:rPr>
              <a:t>Tendencias Self Service Total </a:t>
            </a:r>
          </a:p>
          <a:p>
            <a:pPr lvl="0">
              <a:spcBef>
                <a:spcPct val="0"/>
              </a:spcBef>
              <a:defRPr/>
            </a:pPr>
            <a:r>
              <a:rPr lang="es-AR" sz="2400" b="1" dirty="0">
                <a:solidFill>
                  <a:schemeClr val="bg1"/>
                </a:solidFill>
                <a:latin typeface="+mj-lt"/>
                <a:ea typeface="+mj-ea"/>
                <a:cs typeface="Arial" pitchFamily="34" charset="0"/>
              </a:rPr>
              <a:t>(Cadenas + Independientes)</a:t>
            </a:r>
            <a:endParaRPr lang="es-ES" sz="2800" b="1" dirty="0">
              <a:solidFill>
                <a:schemeClr val="bg1"/>
              </a:solidFill>
              <a:latin typeface="+mj-lt"/>
              <a:ea typeface="+mj-ea"/>
              <a:cs typeface="Arial" pitchFamily="34" charset="0"/>
            </a:endParaRPr>
          </a:p>
        </p:txBody>
      </p:sp>
      <p:sp>
        <p:nvSpPr>
          <p:cNvPr id="4" name="1 Título"/>
          <p:cNvSpPr txBox="1">
            <a:spLocks/>
          </p:cNvSpPr>
          <p:nvPr/>
        </p:nvSpPr>
        <p:spPr>
          <a:xfrm>
            <a:off x="6660232" y="6165304"/>
            <a:ext cx="2423024" cy="491480"/>
          </a:xfrm>
          <a:prstGeom prst="rect">
            <a:avLst/>
          </a:prstGeom>
        </p:spPr>
        <p:txBody>
          <a:bodyPr vert="horz" lIns="91440" tIns="45720" rIns="91440" bIns="45720" rtlCol="0" anchor="t">
            <a:noAutofit/>
          </a:bodyPr>
          <a:lstStyle/>
          <a:p>
            <a:pPr>
              <a:spcBef>
                <a:spcPct val="0"/>
              </a:spcBef>
              <a:defRPr/>
            </a:pPr>
            <a:r>
              <a:rPr lang="es-AR" sz="2600" b="1" dirty="0">
                <a:solidFill>
                  <a:srgbClr val="06BFFF"/>
                </a:solidFill>
                <a:latin typeface="+mj-lt"/>
                <a:ea typeface="+mj-ea"/>
                <a:cs typeface="Arial" pitchFamily="34" charset="0"/>
              </a:rPr>
              <a:t>Febrero 2019</a:t>
            </a:r>
            <a:endParaRPr lang="es-ES" sz="2600" b="1" dirty="0">
              <a:solidFill>
                <a:srgbClr val="06BFFF"/>
              </a:solidFill>
              <a:latin typeface="+mj-lt"/>
              <a:ea typeface="+mj-ea"/>
              <a:cs typeface="Arial" pitchFamily="34" charset="0"/>
            </a:endParaRPr>
          </a:p>
        </p:txBody>
      </p:sp>
      <p:cxnSp>
        <p:nvCxnSpPr>
          <p:cNvPr id="5" name="4 Conector recto"/>
          <p:cNvCxnSpPr/>
          <p:nvPr/>
        </p:nvCxnSpPr>
        <p:spPr>
          <a:xfrm>
            <a:off x="2357422" y="3501010"/>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4200" y="2"/>
            <a:ext cx="8858280"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200" b="1" i="0" u="none" strike="noStrike" cap="none" spc="0" normalizeH="0" baseline="0">
                <a:ln>
                  <a:noFill/>
                </a:ln>
                <a:solidFill>
                  <a:srgbClr val="FF6600"/>
                </a:solidFill>
                <a:effectLst/>
                <a:uLnTx/>
                <a:uFillTx/>
                <a:latin typeface="+mj-lt"/>
                <a:ea typeface="+mj-ea"/>
                <a:cs typeface="Arial" pitchFamily="34" charset="0"/>
              </a:defRPr>
            </a:lvl1pPr>
          </a:lstStyle>
          <a:p>
            <a:r>
              <a:rPr lang="es-AR" sz="2800" dirty="0"/>
              <a:t>Tendencia Mensual –  SELF SERVICE - Febrero 2019</a:t>
            </a:r>
            <a:endParaRPr lang="es-ES" sz="2800" dirty="0"/>
          </a:p>
        </p:txBody>
      </p:sp>
      <p:sp>
        <p:nvSpPr>
          <p:cNvPr id="8" name="TextBox 48"/>
          <p:cNvSpPr txBox="1"/>
          <p:nvPr/>
        </p:nvSpPr>
        <p:spPr>
          <a:xfrm>
            <a:off x="3890165" y="6612865"/>
            <a:ext cx="4464496"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 2019– SCENTIA</a:t>
            </a:r>
          </a:p>
        </p:txBody>
      </p:sp>
      <p:sp>
        <p:nvSpPr>
          <p:cNvPr id="10" name="Rounded Rectangle 46"/>
          <p:cNvSpPr/>
          <p:nvPr/>
        </p:nvSpPr>
        <p:spPr>
          <a:xfrm>
            <a:off x="60090" y="1797153"/>
            <a:ext cx="3422184" cy="360000"/>
          </a:xfrm>
          <a:prstGeom prst="roundRec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sz="1200" b="1" dirty="0"/>
              <a:t>VAR VOLUMEN – ENERO 2018 A FEBRERO 2019</a:t>
            </a:r>
          </a:p>
        </p:txBody>
      </p:sp>
      <p:graphicFrame>
        <p:nvGraphicFramePr>
          <p:cNvPr id="12" name="Chart 10">
            <a:extLst>
              <a:ext uri="{FF2B5EF4-FFF2-40B4-BE49-F238E27FC236}">
                <a16:creationId xmlns:a16="http://schemas.microsoft.com/office/drawing/2014/main" xmlns="" id="{170D8D46-2F34-4C5A-AC84-C1AAF2D19FAC}"/>
              </a:ext>
            </a:extLst>
          </p:cNvPr>
          <p:cNvGraphicFramePr/>
          <p:nvPr>
            <p:extLst>
              <p:ext uri="{D42A27DB-BD31-4B8C-83A1-F6EECF244321}">
                <p14:modId xmlns:p14="http://schemas.microsoft.com/office/powerpoint/2010/main" val="854429449"/>
              </p:ext>
            </p:extLst>
          </p:nvPr>
        </p:nvGraphicFramePr>
        <p:xfrm>
          <a:off x="5004048" y="704147"/>
          <a:ext cx="4097214" cy="1323803"/>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46">
            <a:extLst>
              <a:ext uri="{FF2B5EF4-FFF2-40B4-BE49-F238E27FC236}">
                <a16:creationId xmlns:a16="http://schemas.microsoft.com/office/drawing/2014/main" xmlns="" id="{5D5DC02F-9D6C-483F-A71A-B5A0894F4171}"/>
              </a:ext>
            </a:extLst>
          </p:cNvPr>
          <p:cNvSpPr/>
          <p:nvPr/>
        </p:nvSpPr>
        <p:spPr>
          <a:xfrm>
            <a:off x="3604669" y="1116644"/>
            <a:ext cx="1934662" cy="402617"/>
          </a:xfrm>
          <a:prstGeom prst="round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AR" sz="1100" b="1" dirty="0"/>
              <a:t>VAR VOLUMEN </a:t>
            </a:r>
          </a:p>
          <a:p>
            <a:pPr algn="ctr"/>
            <a:r>
              <a:rPr lang="es-AR" sz="1100" b="1" dirty="0"/>
              <a:t> EVOLUCION</a:t>
            </a:r>
          </a:p>
        </p:txBody>
      </p:sp>
      <p:grpSp>
        <p:nvGrpSpPr>
          <p:cNvPr id="11" name="Grupo 10">
            <a:extLst>
              <a:ext uri="{FF2B5EF4-FFF2-40B4-BE49-F238E27FC236}">
                <a16:creationId xmlns:a16="http://schemas.microsoft.com/office/drawing/2014/main" xmlns="" id="{277A6480-BA0F-410C-8F54-F45B9E0DC0F5}"/>
              </a:ext>
            </a:extLst>
          </p:cNvPr>
          <p:cNvGrpSpPr/>
          <p:nvPr/>
        </p:nvGrpSpPr>
        <p:grpSpPr>
          <a:xfrm>
            <a:off x="38068" y="549082"/>
            <a:ext cx="602615" cy="599826"/>
            <a:chOff x="-1780607" y="3189214"/>
            <a:chExt cx="700867" cy="730409"/>
          </a:xfrm>
        </p:grpSpPr>
        <p:sp>
          <p:nvSpPr>
            <p:cNvPr id="16" name="12 Elipse">
              <a:extLst>
                <a:ext uri="{FF2B5EF4-FFF2-40B4-BE49-F238E27FC236}">
                  <a16:creationId xmlns:a16="http://schemas.microsoft.com/office/drawing/2014/main" xmlns="" id="{3A9ACC7A-4084-4439-8688-658BBB2E4146}"/>
                </a:ext>
              </a:extLst>
            </p:cNvPr>
            <p:cNvSpPr>
              <a:spLocks noChangeAspect="1"/>
            </p:cNvSpPr>
            <p:nvPr/>
          </p:nvSpPr>
          <p:spPr>
            <a:xfrm>
              <a:off x="-1780607" y="3189214"/>
              <a:ext cx="700867" cy="730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17" name="Picture 3">
              <a:extLst>
                <a:ext uri="{FF2B5EF4-FFF2-40B4-BE49-F238E27FC236}">
                  <a16:creationId xmlns:a16="http://schemas.microsoft.com/office/drawing/2014/main" xmlns="" id="{D2C0B50A-2652-4038-BCD0-9275F2EC4E7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72" t="13305" r="14507" b="13274"/>
            <a:stretch/>
          </p:blipFill>
          <p:spPr bwMode="auto">
            <a:xfrm>
              <a:off x="-1655601" y="3290924"/>
              <a:ext cx="467738" cy="48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48">
            <a:extLst>
              <a:ext uri="{FF2B5EF4-FFF2-40B4-BE49-F238E27FC236}">
                <a16:creationId xmlns:a16="http://schemas.microsoft.com/office/drawing/2014/main" xmlns="" id="{B53B20DF-CEA1-49CB-A9A0-C380309D6158}"/>
              </a:ext>
            </a:extLst>
          </p:cNvPr>
          <p:cNvSpPr txBox="1"/>
          <p:nvPr/>
        </p:nvSpPr>
        <p:spPr>
          <a:xfrm>
            <a:off x="1691022" y="4310397"/>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sp>
        <p:nvSpPr>
          <p:cNvPr id="5" name="CuadroTexto 4">
            <a:extLst>
              <a:ext uri="{FF2B5EF4-FFF2-40B4-BE49-F238E27FC236}">
                <a16:creationId xmlns:a16="http://schemas.microsoft.com/office/drawing/2014/main" xmlns="" id="{FD836936-9127-43A0-B60E-8CE131BE8701}"/>
              </a:ext>
            </a:extLst>
          </p:cNvPr>
          <p:cNvSpPr txBox="1"/>
          <p:nvPr/>
        </p:nvSpPr>
        <p:spPr>
          <a:xfrm>
            <a:off x="686982" y="646950"/>
            <a:ext cx="3157716" cy="461665"/>
          </a:xfrm>
          <a:prstGeom prst="rect">
            <a:avLst/>
          </a:prstGeom>
          <a:noFill/>
        </p:spPr>
        <p:txBody>
          <a:bodyPr wrap="square" rtlCol="0">
            <a:spAutoFit/>
          </a:bodyPr>
          <a:lstStyle/>
          <a:p>
            <a:pPr marL="285750" indent="-285750">
              <a:buFont typeface="Wingdings" panose="05000000000000000000" pitchFamily="2" charset="2"/>
              <a:buChar char="v"/>
            </a:pPr>
            <a:r>
              <a:rPr lang="es-AR" sz="2400" dirty="0">
                <a:solidFill>
                  <a:srgbClr val="00B0F0"/>
                </a:solidFill>
              </a:rPr>
              <a:t>Consumo principal</a:t>
            </a:r>
          </a:p>
        </p:txBody>
      </p:sp>
      <p:grpSp>
        <p:nvGrpSpPr>
          <p:cNvPr id="6" name="Grupo 5">
            <a:extLst>
              <a:ext uri="{FF2B5EF4-FFF2-40B4-BE49-F238E27FC236}">
                <a16:creationId xmlns:a16="http://schemas.microsoft.com/office/drawing/2014/main" xmlns="" id="{C163664C-2CDB-42F1-96C9-D7878000AD7E}"/>
              </a:ext>
            </a:extLst>
          </p:cNvPr>
          <p:cNvGrpSpPr/>
          <p:nvPr/>
        </p:nvGrpSpPr>
        <p:grpSpPr>
          <a:xfrm>
            <a:off x="59432" y="2313015"/>
            <a:ext cx="9084568" cy="3995034"/>
            <a:chOff x="70679" y="2463847"/>
            <a:chExt cx="9073320" cy="3995034"/>
          </a:xfrm>
        </p:grpSpPr>
        <p:grpSp>
          <p:nvGrpSpPr>
            <p:cNvPr id="15" name="82 Grupo">
              <a:extLst>
                <a:ext uri="{FF2B5EF4-FFF2-40B4-BE49-F238E27FC236}">
                  <a16:creationId xmlns:a16="http://schemas.microsoft.com/office/drawing/2014/main" xmlns="" id="{859A31CF-E41F-4E16-AEB6-647A59AE0F26}"/>
                </a:ext>
              </a:extLst>
            </p:cNvPr>
            <p:cNvGrpSpPr/>
            <p:nvPr/>
          </p:nvGrpSpPr>
          <p:grpSpPr>
            <a:xfrm>
              <a:off x="70679" y="3104959"/>
              <a:ext cx="1428628" cy="3033756"/>
              <a:chOff x="-4167188" y="700088"/>
              <a:chExt cx="2730500" cy="5453062"/>
            </a:xfrm>
            <a:solidFill>
              <a:srgbClr val="FFFFFF">
                <a:lumMod val="75000"/>
              </a:srgbClr>
            </a:solidFill>
          </p:grpSpPr>
          <p:sp>
            <p:nvSpPr>
              <p:cNvPr id="18" name="Freeform 21">
                <a:extLst>
                  <a:ext uri="{FF2B5EF4-FFF2-40B4-BE49-F238E27FC236}">
                    <a16:creationId xmlns:a16="http://schemas.microsoft.com/office/drawing/2014/main" xmlns="" id="{27220D11-6C3B-4E5A-81BF-086CC16F8C41}"/>
                  </a:ext>
                </a:extLst>
              </p:cNvPr>
              <p:cNvSpPr>
                <a:spLocks/>
              </p:cNvSpPr>
              <p:nvPr/>
            </p:nvSpPr>
            <p:spPr bwMode="auto">
              <a:xfrm>
                <a:off x="-4167188" y="4017963"/>
                <a:ext cx="1184275" cy="1673225"/>
              </a:xfrm>
              <a:custGeom>
                <a:avLst/>
                <a:gdLst>
                  <a:gd name="T0" fmla="*/ 0 w 316"/>
                  <a:gd name="T1" fmla="*/ 32 h 446"/>
                  <a:gd name="T2" fmla="*/ 24 w 316"/>
                  <a:gd name="T3" fmla="*/ 57 h 446"/>
                  <a:gd name="T4" fmla="*/ 24 w 316"/>
                  <a:gd name="T5" fmla="*/ 323 h 446"/>
                  <a:gd name="T6" fmla="*/ 9 w 316"/>
                  <a:gd name="T7" fmla="*/ 323 h 446"/>
                  <a:gd name="T8" fmla="*/ 9 w 316"/>
                  <a:gd name="T9" fmla="*/ 376 h 446"/>
                  <a:gd name="T10" fmla="*/ 79 w 316"/>
                  <a:gd name="T11" fmla="*/ 446 h 446"/>
                  <a:gd name="T12" fmla="*/ 156 w 316"/>
                  <a:gd name="T13" fmla="*/ 446 h 446"/>
                  <a:gd name="T14" fmla="*/ 156 w 316"/>
                  <a:gd name="T15" fmla="*/ 373 h 446"/>
                  <a:gd name="T16" fmla="*/ 196 w 316"/>
                  <a:gd name="T17" fmla="*/ 350 h 446"/>
                  <a:gd name="T18" fmla="*/ 196 w 316"/>
                  <a:gd name="T19" fmla="*/ 307 h 446"/>
                  <a:gd name="T20" fmla="*/ 239 w 316"/>
                  <a:gd name="T21" fmla="*/ 264 h 446"/>
                  <a:gd name="T22" fmla="*/ 239 w 316"/>
                  <a:gd name="T23" fmla="*/ 225 h 446"/>
                  <a:gd name="T24" fmla="*/ 181 w 316"/>
                  <a:gd name="T25" fmla="*/ 183 h 446"/>
                  <a:gd name="T26" fmla="*/ 239 w 316"/>
                  <a:gd name="T27" fmla="*/ 134 h 446"/>
                  <a:gd name="T28" fmla="*/ 276 w 316"/>
                  <a:gd name="T29" fmla="*/ 47 h 446"/>
                  <a:gd name="T30" fmla="*/ 263 w 316"/>
                  <a:gd name="T31" fmla="*/ 33 h 446"/>
                  <a:gd name="T32" fmla="*/ 281 w 316"/>
                  <a:gd name="T33" fmla="*/ 33 h 446"/>
                  <a:gd name="T34" fmla="*/ 286 w 316"/>
                  <a:gd name="T35" fmla="*/ 46 h 446"/>
                  <a:gd name="T36" fmla="*/ 316 w 316"/>
                  <a:gd name="T37" fmla="*/ 28 h 446"/>
                  <a:gd name="T38" fmla="*/ 304 w 316"/>
                  <a:gd name="T39" fmla="*/ 6 h 446"/>
                  <a:gd name="T40" fmla="*/ 286 w 316"/>
                  <a:gd name="T41" fmla="*/ 24 h 446"/>
                  <a:gd name="T42" fmla="*/ 276 w 316"/>
                  <a:gd name="T43" fmla="*/ 15 h 446"/>
                  <a:gd name="T44" fmla="*/ 276 w 316"/>
                  <a:gd name="T45" fmla="*/ 0 h 446"/>
                  <a:gd name="T46" fmla="*/ 3 w 316"/>
                  <a:gd name="T47" fmla="*/ 0 h 446"/>
                  <a:gd name="T48" fmla="*/ 0 w 316"/>
                  <a:gd name="T49" fmla="*/ 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6" h="446">
                    <a:moveTo>
                      <a:pt x="0" y="32"/>
                    </a:moveTo>
                    <a:cubicBezTo>
                      <a:pt x="24" y="57"/>
                      <a:pt x="24" y="57"/>
                      <a:pt x="24" y="57"/>
                    </a:cubicBezTo>
                    <a:cubicBezTo>
                      <a:pt x="24" y="323"/>
                      <a:pt x="24" y="323"/>
                      <a:pt x="24" y="323"/>
                    </a:cubicBezTo>
                    <a:cubicBezTo>
                      <a:pt x="9" y="323"/>
                      <a:pt x="9" y="323"/>
                      <a:pt x="9" y="323"/>
                    </a:cubicBezTo>
                    <a:cubicBezTo>
                      <a:pt x="9" y="376"/>
                      <a:pt x="9" y="376"/>
                      <a:pt x="9" y="376"/>
                    </a:cubicBezTo>
                    <a:cubicBezTo>
                      <a:pt x="79" y="446"/>
                      <a:pt x="79" y="446"/>
                      <a:pt x="79" y="446"/>
                    </a:cubicBezTo>
                    <a:cubicBezTo>
                      <a:pt x="156" y="446"/>
                      <a:pt x="156" y="446"/>
                      <a:pt x="156" y="446"/>
                    </a:cubicBezTo>
                    <a:cubicBezTo>
                      <a:pt x="156" y="373"/>
                      <a:pt x="156" y="373"/>
                      <a:pt x="156" y="373"/>
                    </a:cubicBezTo>
                    <a:cubicBezTo>
                      <a:pt x="196" y="350"/>
                      <a:pt x="196" y="350"/>
                      <a:pt x="196" y="350"/>
                    </a:cubicBezTo>
                    <a:cubicBezTo>
                      <a:pt x="196" y="307"/>
                      <a:pt x="196" y="307"/>
                      <a:pt x="196" y="307"/>
                    </a:cubicBezTo>
                    <a:cubicBezTo>
                      <a:pt x="239" y="264"/>
                      <a:pt x="239" y="264"/>
                      <a:pt x="239" y="264"/>
                    </a:cubicBezTo>
                    <a:cubicBezTo>
                      <a:pt x="239" y="225"/>
                      <a:pt x="239" y="225"/>
                      <a:pt x="239" y="225"/>
                    </a:cubicBezTo>
                    <a:cubicBezTo>
                      <a:pt x="239" y="225"/>
                      <a:pt x="181" y="229"/>
                      <a:pt x="181" y="183"/>
                    </a:cubicBezTo>
                    <a:cubicBezTo>
                      <a:pt x="181" y="137"/>
                      <a:pt x="239" y="134"/>
                      <a:pt x="239" y="134"/>
                    </a:cubicBezTo>
                    <a:cubicBezTo>
                      <a:pt x="276" y="47"/>
                      <a:pt x="276" y="47"/>
                      <a:pt x="276" y="47"/>
                    </a:cubicBezTo>
                    <a:cubicBezTo>
                      <a:pt x="263" y="33"/>
                      <a:pt x="263" y="33"/>
                      <a:pt x="263" y="33"/>
                    </a:cubicBezTo>
                    <a:cubicBezTo>
                      <a:pt x="281" y="33"/>
                      <a:pt x="281" y="33"/>
                      <a:pt x="281" y="33"/>
                    </a:cubicBezTo>
                    <a:cubicBezTo>
                      <a:pt x="286" y="46"/>
                      <a:pt x="286" y="46"/>
                      <a:pt x="286" y="46"/>
                    </a:cubicBezTo>
                    <a:cubicBezTo>
                      <a:pt x="316" y="28"/>
                      <a:pt x="316" y="28"/>
                      <a:pt x="316" y="28"/>
                    </a:cubicBezTo>
                    <a:cubicBezTo>
                      <a:pt x="304" y="6"/>
                      <a:pt x="304" y="6"/>
                      <a:pt x="304" y="6"/>
                    </a:cubicBezTo>
                    <a:cubicBezTo>
                      <a:pt x="286" y="24"/>
                      <a:pt x="286" y="24"/>
                      <a:pt x="286" y="24"/>
                    </a:cubicBezTo>
                    <a:cubicBezTo>
                      <a:pt x="276" y="15"/>
                      <a:pt x="276" y="15"/>
                      <a:pt x="276" y="15"/>
                    </a:cubicBezTo>
                    <a:cubicBezTo>
                      <a:pt x="276" y="0"/>
                      <a:pt x="276" y="0"/>
                      <a:pt x="276" y="0"/>
                    </a:cubicBezTo>
                    <a:cubicBezTo>
                      <a:pt x="3" y="0"/>
                      <a:pt x="3" y="0"/>
                      <a:pt x="3" y="0"/>
                    </a:cubicBezTo>
                    <a:lnTo>
                      <a:pt x="0" y="32"/>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19" name="Freeform 22">
                <a:extLst>
                  <a:ext uri="{FF2B5EF4-FFF2-40B4-BE49-F238E27FC236}">
                    <a16:creationId xmlns:a16="http://schemas.microsoft.com/office/drawing/2014/main" xmlns="" id="{D5E24E93-D1E3-445B-BAB0-2D9C01F5A8C9}"/>
                  </a:ext>
                </a:extLst>
              </p:cNvPr>
              <p:cNvSpPr>
                <a:spLocks/>
              </p:cNvSpPr>
              <p:nvPr/>
            </p:nvSpPr>
            <p:spPr bwMode="auto">
              <a:xfrm>
                <a:off x="-2989263" y="823913"/>
                <a:ext cx="1552575" cy="1943100"/>
              </a:xfrm>
              <a:custGeom>
                <a:avLst/>
                <a:gdLst>
                  <a:gd name="T0" fmla="*/ 405 w 414"/>
                  <a:gd name="T1" fmla="*/ 143 h 518"/>
                  <a:gd name="T2" fmla="*/ 376 w 414"/>
                  <a:gd name="T3" fmla="*/ 143 h 518"/>
                  <a:gd name="T4" fmla="*/ 315 w 414"/>
                  <a:gd name="T5" fmla="*/ 222 h 518"/>
                  <a:gd name="T6" fmla="*/ 201 w 414"/>
                  <a:gd name="T7" fmla="*/ 203 h 518"/>
                  <a:gd name="T8" fmla="*/ 256 w 414"/>
                  <a:gd name="T9" fmla="*/ 132 h 518"/>
                  <a:gd name="T10" fmla="*/ 239 w 414"/>
                  <a:gd name="T11" fmla="*/ 110 h 518"/>
                  <a:gd name="T12" fmla="*/ 128 w 414"/>
                  <a:gd name="T13" fmla="*/ 61 h 518"/>
                  <a:gd name="T14" fmla="*/ 114 w 414"/>
                  <a:gd name="T15" fmla="*/ 61 h 518"/>
                  <a:gd name="T16" fmla="*/ 49 w 414"/>
                  <a:gd name="T17" fmla="*/ 0 h 518"/>
                  <a:gd name="T18" fmla="*/ 49 w 414"/>
                  <a:gd name="T19" fmla="*/ 87 h 518"/>
                  <a:gd name="T20" fmla="*/ 0 w 414"/>
                  <a:gd name="T21" fmla="*/ 143 h 518"/>
                  <a:gd name="T22" fmla="*/ 73 w 414"/>
                  <a:gd name="T23" fmla="*/ 143 h 518"/>
                  <a:gd name="T24" fmla="*/ 74 w 414"/>
                  <a:gd name="T25" fmla="*/ 247 h 518"/>
                  <a:gd name="T26" fmla="*/ 53 w 414"/>
                  <a:gd name="T27" fmla="*/ 342 h 518"/>
                  <a:gd name="T28" fmla="*/ 70 w 414"/>
                  <a:gd name="T29" fmla="*/ 366 h 518"/>
                  <a:gd name="T30" fmla="*/ 53 w 414"/>
                  <a:gd name="T31" fmla="*/ 403 h 518"/>
                  <a:gd name="T32" fmla="*/ 58 w 414"/>
                  <a:gd name="T33" fmla="*/ 413 h 518"/>
                  <a:gd name="T34" fmla="*/ 52 w 414"/>
                  <a:gd name="T35" fmla="*/ 421 h 518"/>
                  <a:gd name="T36" fmla="*/ 64 w 414"/>
                  <a:gd name="T37" fmla="*/ 442 h 518"/>
                  <a:gd name="T38" fmla="*/ 66 w 414"/>
                  <a:gd name="T39" fmla="*/ 470 h 518"/>
                  <a:gd name="T40" fmla="*/ 55 w 414"/>
                  <a:gd name="T41" fmla="*/ 474 h 518"/>
                  <a:gd name="T42" fmla="*/ 26 w 414"/>
                  <a:gd name="T43" fmla="*/ 518 h 518"/>
                  <a:gd name="T44" fmla="*/ 67 w 414"/>
                  <a:gd name="T45" fmla="*/ 518 h 518"/>
                  <a:gd name="T46" fmla="*/ 101 w 414"/>
                  <a:gd name="T47" fmla="*/ 484 h 518"/>
                  <a:gd name="T48" fmla="*/ 113 w 414"/>
                  <a:gd name="T49" fmla="*/ 487 h 518"/>
                  <a:gd name="T50" fmla="*/ 123 w 414"/>
                  <a:gd name="T51" fmla="*/ 475 h 518"/>
                  <a:gd name="T52" fmla="*/ 153 w 414"/>
                  <a:gd name="T53" fmla="*/ 497 h 518"/>
                  <a:gd name="T54" fmla="*/ 193 w 414"/>
                  <a:gd name="T55" fmla="*/ 506 h 518"/>
                  <a:gd name="T56" fmla="*/ 235 w 414"/>
                  <a:gd name="T57" fmla="*/ 343 h 518"/>
                  <a:gd name="T58" fmla="*/ 349 w 414"/>
                  <a:gd name="T59" fmla="*/ 243 h 518"/>
                  <a:gd name="T60" fmla="*/ 376 w 414"/>
                  <a:gd name="T61" fmla="*/ 243 h 518"/>
                  <a:gd name="T62" fmla="*/ 414 w 414"/>
                  <a:gd name="T63" fmla="*/ 180 h 518"/>
                  <a:gd name="T64" fmla="*/ 405 w 414"/>
                  <a:gd name="T65" fmla="*/ 143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4" h="518">
                    <a:moveTo>
                      <a:pt x="405" y="143"/>
                    </a:moveTo>
                    <a:cubicBezTo>
                      <a:pt x="376" y="143"/>
                      <a:pt x="376" y="143"/>
                      <a:pt x="376" y="143"/>
                    </a:cubicBezTo>
                    <a:cubicBezTo>
                      <a:pt x="370" y="175"/>
                      <a:pt x="334" y="216"/>
                      <a:pt x="315" y="222"/>
                    </a:cubicBezTo>
                    <a:cubicBezTo>
                      <a:pt x="295" y="229"/>
                      <a:pt x="201" y="203"/>
                      <a:pt x="201" y="203"/>
                    </a:cubicBezTo>
                    <a:cubicBezTo>
                      <a:pt x="256" y="132"/>
                      <a:pt x="256" y="132"/>
                      <a:pt x="256" y="132"/>
                    </a:cubicBezTo>
                    <a:cubicBezTo>
                      <a:pt x="239" y="110"/>
                      <a:pt x="239" y="110"/>
                      <a:pt x="239" y="110"/>
                    </a:cubicBezTo>
                    <a:cubicBezTo>
                      <a:pt x="128" y="61"/>
                      <a:pt x="128" y="61"/>
                      <a:pt x="128" y="61"/>
                    </a:cubicBezTo>
                    <a:cubicBezTo>
                      <a:pt x="114" y="61"/>
                      <a:pt x="114" y="61"/>
                      <a:pt x="114" y="61"/>
                    </a:cubicBezTo>
                    <a:cubicBezTo>
                      <a:pt x="49" y="0"/>
                      <a:pt x="49" y="0"/>
                      <a:pt x="49" y="0"/>
                    </a:cubicBezTo>
                    <a:cubicBezTo>
                      <a:pt x="49" y="87"/>
                      <a:pt x="49" y="87"/>
                      <a:pt x="49" y="87"/>
                    </a:cubicBezTo>
                    <a:cubicBezTo>
                      <a:pt x="0" y="143"/>
                      <a:pt x="0" y="143"/>
                      <a:pt x="0" y="143"/>
                    </a:cubicBezTo>
                    <a:cubicBezTo>
                      <a:pt x="73" y="143"/>
                      <a:pt x="73" y="143"/>
                      <a:pt x="73" y="143"/>
                    </a:cubicBezTo>
                    <a:cubicBezTo>
                      <a:pt x="74" y="247"/>
                      <a:pt x="74" y="247"/>
                      <a:pt x="74" y="247"/>
                    </a:cubicBezTo>
                    <a:cubicBezTo>
                      <a:pt x="53" y="342"/>
                      <a:pt x="53" y="342"/>
                      <a:pt x="53" y="342"/>
                    </a:cubicBezTo>
                    <a:cubicBezTo>
                      <a:pt x="70" y="366"/>
                      <a:pt x="70" y="366"/>
                      <a:pt x="70" y="366"/>
                    </a:cubicBezTo>
                    <a:cubicBezTo>
                      <a:pt x="53" y="403"/>
                      <a:pt x="53" y="403"/>
                      <a:pt x="53" y="403"/>
                    </a:cubicBezTo>
                    <a:cubicBezTo>
                      <a:pt x="58" y="413"/>
                      <a:pt x="58" y="413"/>
                      <a:pt x="58" y="413"/>
                    </a:cubicBezTo>
                    <a:cubicBezTo>
                      <a:pt x="52" y="421"/>
                      <a:pt x="52" y="421"/>
                      <a:pt x="52" y="421"/>
                    </a:cubicBezTo>
                    <a:cubicBezTo>
                      <a:pt x="64" y="442"/>
                      <a:pt x="64" y="442"/>
                      <a:pt x="64" y="442"/>
                    </a:cubicBezTo>
                    <a:cubicBezTo>
                      <a:pt x="66" y="470"/>
                      <a:pt x="66" y="470"/>
                      <a:pt x="66" y="470"/>
                    </a:cubicBezTo>
                    <a:cubicBezTo>
                      <a:pt x="55" y="474"/>
                      <a:pt x="55" y="474"/>
                      <a:pt x="55" y="474"/>
                    </a:cubicBezTo>
                    <a:cubicBezTo>
                      <a:pt x="26" y="518"/>
                      <a:pt x="26" y="518"/>
                      <a:pt x="26" y="518"/>
                    </a:cubicBezTo>
                    <a:cubicBezTo>
                      <a:pt x="67" y="518"/>
                      <a:pt x="67" y="518"/>
                      <a:pt x="67" y="518"/>
                    </a:cubicBezTo>
                    <a:cubicBezTo>
                      <a:pt x="101" y="484"/>
                      <a:pt x="101" y="484"/>
                      <a:pt x="101" y="484"/>
                    </a:cubicBezTo>
                    <a:cubicBezTo>
                      <a:pt x="113" y="487"/>
                      <a:pt x="113" y="487"/>
                      <a:pt x="113" y="487"/>
                    </a:cubicBezTo>
                    <a:cubicBezTo>
                      <a:pt x="123" y="475"/>
                      <a:pt x="123" y="475"/>
                      <a:pt x="123" y="475"/>
                    </a:cubicBezTo>
                    <a:cubicBezTo>
                      <a:pt x="153" y="497"/>
                      <a:pt x="153" y="497"/>
                      <a:pt x="153" y="497"/>
                    </a:cubicBezTo>
                    <a:cubicBezTo>
                      <a:pt x="193" y="506"/>
                      <a:pt x="193" y="506"/>
                      <a:pt x="193" y="506"/>
                    </a:cubicBezTo>
                    <a:cubicBezTo>
                      <a:pt x="235" y="343"/>
                      <a:pt x="235" y="343"/>
                      <a:pt x="235" y="343"/>
                    </a:cubicBezTo>
                    <a:cubicBezTo>
                      <a:pt x="349" y="243"/>
                      <a:pt x="349" y="243"/>
                      <a:pt x="349" y="243"/>
                    </a:cubicBezTo>
                    <a:cubicBezTo>
                      <a:pt x="376" y="243"/>
                      <a:pt x="376" y="243"/>
                      <a:pt x="376" y="243"/>
                    </a:cubicBezTo>
                    <a:cubicBezTo>
                      <a:pt x="414" y="180"/>
                      <a:pt x="414" y="180"/>
                      <a:pt x="414" y="180"/>
                    </a:cubicBezTo>
                    <a:lnTo>
                      <a:pt x="405" y="143"/>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0" name="Freeform 23">
                <a:extLst>
                  <a:ext uri="{FF2B5EF4-FFF2-40B4-BE49-F238E27FC236}">
                    <a16:creationId xmlns:a16="http://schemas.microsoft.com/office/drawing/2014/main" xmlns="" id="{45E4F3A7-A971-4A5C-954A-B573CB9FCCB2}"/>
                  </a:ext>
                </a:extLst>
              </p:cNvPr>
              <p:cNvSpPr>
                <a:spLocks/>
              </p:cNvSpPr>
              <p:nvPr/>
            </p:nvSpPr>
            <p:spPr bwMode="auto">
              <a:xfrm>
                <a:off x="-3544888" y="5762625"/>
                <a:ext cx="398463" cy="390525"/>
              </a:xfrm>
              <a:custGeom>
                <a:avLst/>
                <a:gdLst>
                  <a:gd name="T0" fmla="*/ 0 w 251"/>
                  <a:gd name="T1" fmla="*/ 0 h 246"/>
                  <a:gd name="T2" fmla="*/ 0 w 251"/>
                  <a:gd name="T3" fmla="*/ 231 h 246"/>
                  <a:gd name="T4" fmla="*/ 85 w 251"/>
                  <a:gd name="T5" fmla="*/ 217 h 246"/>
                  <a:gd name="T6" fmla="*/ 203 w 251"/>
                  <a:gd name="T7" fmla="*/ 246 h 246"/>
                  <a:gd name="T8" fmla="*/ 243 w 251"/>
                  <a:gd name="T9" fmla="*/ 227 h 246"/>
                  <a:gd name="T10" fmla="*/ 251 w 251"/>
                  <a:gd name="T11" fmla="*/ 194 h 246"/>
                  <a:gd name="T12" fmla="*/ 208 w 251"/>
                  <a:gd name="T13" fmla="*/ 194 h 246"/>
                  <a:gd name="T14" fmla="*/ 92 w 251"/>
                  <a:gd name="T15" fmla="*/ 130 h 246"/>
                  <a:gd name="T16" fmla="*/ 50 w 251"/>
                  <a:gd name="T17" fmla="*/ 71 h 246"/>
                  <a:gd name="T18" fmla="*/ 28 w 251"/>
                  <a:gd name="T19" fmla="*/ 68 h 246"/>
                  <a:gd name="T20" fmla="*/ 26 w 251"/>
                  <a:gd name="T21" fmla="*/ 52 h 246"/>
                  <a:gd name="T22" fmla="*/ 47 w 251"/>
                  <a:gd name="T23" fmla="*/ 47 h 246"/>
                  <a:gd name="T24" fmla="*/ 0 w 251"/>
                  <a:gd name="T2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246">
                    <a:moveTo>
                      <a:pt x="0" y="0"/>
                    </a:moveTo>
                    <a:lnTo>
                      <a:pt x="0" y="231"/>
                    </a:lnTo>
                    <a:lnTo>
                      <a:pt x="85" y="217"/>
                    </a:lnTo>
                    <a:lnTo>
                      <a:pt x="203" y="246"/>
                    </a:lnTo>
                    <a:lnTo>
                      <a:pt x="243" y="227"/>
                    </a:lnTo>
                    <a:lnTo>
                      <a:pt x="251" y="194"/>
                    </a:lnTo>
                    <a:lnTo>
                      <a:pt x="208" y="194"/>
                    </a:lnTo>
                    <a:lnTo>
                      <a:pt x="92" y="130"/>
                    </a:lnTo>
                    <a:lnTo>
                      <a:pt x="50" y="71"/>
                    </a:lnTo>
                    <a:lnTo>
                      <a:pt x="28" y="68"/>
                    </a:lnTo>
                    <a:lnTo>
                      <a:pt x="26" y="52"/>
                    </a:lnTo>
                    <a:lnTo>
                      <a:pt x="47" y="47"/>
                    </a:lnTo>
                    <a:lnTo>
                      <a:pt x="0" y="0"/>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1" name="Freeform 24">
                <a:extLst>
                  <a:ext uri="{FF2B5EF4-FFF2-40B4-BE49-F238E27FC236}">
                    <a16:creationId xmlns:a16="http://schemas.microsoft.com/office/drawing/2014/main" xmlns="" id="{E3CAE9E8-AF21-4B26-A711-AEBEC8F2B599}"/>
                  </a:ext>
                </a:extLst>
              </p:cNvPr>
              <p:cNvSpPr>
                <a:spLocks/>
              </p:cNvSpPr>
              <p:nvPr/>
            </p:nvSpPr>
            <p:spPr bwMode="auto">
              <a:xfrm>
                <a:off x="-3113088" y="6046788"/>
                <a:ext cx="104775" cy="52387"/>
              </a:xfrm>
              <a:custGeom>
                <a:avLst/>
                <a:gdLst>
                  <a:gd name="T0" fmla="*/ 0 w 66"/>
                  <a:gd name="T1" fmla="*/ 15 h 33"/>
                  <a:gd name="T2" fmla="*/ 23 w 66"/>
                  <a:gd name="T3" fmla="*/ 33 h 33"/>
                  <a:gd name="T4" fmla="*/ 66 w 66"/>
                  <a:gd name="T5" fmla="*/ 0 h 33"/>
                  <a:gd name="T6" fmla="*/ 0 w 66"/>
                  <a:gd name="T7" fmla="*/ 15 h 33"/>
                </a:gdLst>
                <a:ahLst/>
                <a:cxnLst>
                  <a:cxn ang="0">
                    <a:pos x="T0" y="T1"/>
                  </a:cxn>
                  <a:cxn ang="0">
                    <a:pos x="T2" y="T3"/>
                  </a:cxn>
                  <a:cxn ang="0">
                    <a:pos x="T4" y="T5"/>
                  </a:cxn>
                  <a:cxn ang="0">
                    <a:pos x="T6" y="T7"/>
                  </a:cxn>
                </a:cxnLst>
                <a:rect l="0" t="0" r="r" b="b"/>
                <a:pathLst>
                  <a:path w="66" h="33">
                    <a:moveTo>
                      <a:pt x="0" y="15"/>
                    </a:moveTo>
                    <a:lnTo>
                      <a:pt x="23" y="33"/>
                    </a:lnTo>
                    <a:lnTo>
                      <a:pt x="66" y="0"/>
                    </a:lnTo>
                    <a:lnTo>
                      <a:pt x="0" y="15"/>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2" name="Freeform 25">
                <a:extLst>
                  <a:ext uri="{FF2B5EF4-FFF2-40B4-BE49-F238E27FC236}">
                    <a16:creationId xmlns:a16="http://schemas.microsoft.com/office/drawing/2014/main" xmlns="" id="{1C301CF5-686E-4248-B2F9-3F993F58A72C}"/>
                  </a:ext>
                </a:extLst>
              </p:cNvPr>
              <p:cNvSpPr>
                <a:spLocks/>
              </p:cNvSpPr>
              <p:nvPr/>
            </p:nvSpPr>
            <p:spPr bwMode="auto">
              <a:xfrm>
                <a:off x="-2711451" y="5518150"/>
                <a:ext cx="220663" cy="165100"/>
              </a:xfrm>
              <a:custGeom>
                <a:avLst/>
                <a:gdLst>
                  <a:gd name="T0" fmla="*/ 80 w 139"/>
                  <a:gd name="T1" fmla="*/ 14 h 104"/>
                  <a:gd name="T2" fmla="*/ 106 w 139"/>
                  <a:gd name="T3" fmla="*/ 7 h 104"/>
                  <a:gd name="T4" fmla="*/ 139 w 139"/>
                  <a:gd name="T5" fmla="*/ 12 h 104"/>
                  <a:gd name="T6" fmla="*/ 92 w 139"/>
                  <a:gd name="T7" fmla="*/ 69 h 104"/>
                  <a:gd name="T8" fmla="*/ 44 w 139"/>
                  <a:gd name="T9" fmla="*/ 104 h 104"/>
                  <a:gd name="T10" fmla="*/ 52 w 139"/>
                  <a:gd name="T11" fmla="*/ 83 h 104"/>
                  <a:gd name="T12" fmla="*/ 7 w 139"/>
                  <a:gd name="T13" fmla="*/ 83 h 104"/>
                  <a:gd name="T14" fmla="*/ 0 w 139"/>
                  <a:gd name="T15" fmla="*/ 57 h 104"/>
                  <a:gd name="T16" fmla="*/ 44 w 139"/>
                  <a:gd name="T17" fmla="*/ 71 h 104"/>
                  <a:gd name="T18" fmla="*/ 61 w 139"/>
                  <a:gd name="T19" fmla="*/ 45 h 104"/>
                  <a:gd name="T20" fmla="*/ 61 w 139"/>
                  <a:gd name="T21" fmla="*/ 26 h 104"/>
                  <a:gd name="T22" fmla="*/ 35 w 139"/>
                  <a:gd name="T23" fmla="*/ 0 h 104"/>
                  <a:gd name="T24" fmla="*/ 80 w 139"/>
                  <a:gd name="T25" fmla="*/ 14 h 104"/>
                  <a:gd name="T26" fmla="*/ 80 w 139"/>
                  <a:gd name="T27" fmla="*/ 14 h 104"/>
                  <a:gd name="T28" fmla="*/ 80 w 139"/>
                  <a:gd name="T29"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04">
                    <a:moveTo>
                      <a:pt x="80" y="14"/>
                    </a:moveTo>
                    <a:lnTo>
                      <a:pt x="106" y="7"/>
                    </a:lnTo>
                    <a:lnTo>
                      <a:pt x="139" y="12"/>
                    </a:lnTo>
                    <a:lnTo>
                      <a:pt x="92" y="69"/>
                    </a:lnTo>
                    <a:lnTo>
                      <a:pt x="44" y="104"/>
                    </a:lnTo>
                    <a:lnTo>
                      <a:pt x="52" y="83"/>
                    </a:lnTo>
                    <a:lnTo>
                      <a:pt x="7" y="83"/>
                    </a:lnTo>
                    <a:lnTo>
                      <a:pt x="0" y="57"/>
                    </a:lnTo>
                    <a:lnTo>
                      <a:pt x="44" y="71"/>
                    </a:lnTo>
                    <a:lnTo>
                      <a:pt x="61" y="45"/>
                    </a:lnTo>
                    <a:lnTo>
                      <a:pt x="61" y="26"/>
                    </a:lnTo>
                    <a:lnTo>
                      <a:pt x="35" y="0"/>
                    </a:lnTo>
                    <a:lnTo>
                      <a:pt x="80" y="14"/>
                    </a:lnTo>
                    <a:lnTo>
                      <a:pt x="80" y="14"/>
                    </a:lnTo>
                    <a:lnTo>
                      <a:pt x="80" y="14"/>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3" name="Freeform 26">
                <a:extLst>
                  <a:ext uri="{FF2B5EF4-FFF2-40B4-BE49-F238E27FC236}">
                    <a16:creationId xmlns:a16="http://schemas.microsoft.com/office/drawing/2014/main" xmlns="" id="{1EC9240B-9059-470E-ACD9-180C73174A71}"/>
                  </a:ext>
                </a:extLst>
              </p:cNvPr>
              <p:cNvSpPr>
                <a:spLocks/>
              </p:cNvSpPr>
              <p:nvPr/>
            </p:nvSpPr>
            <p:spPr bwMode="auto">
              <a:xfrm>
                <a:off x="-2584451" y="5518150"/>
                <a:ext cx="269875" cy="180975"/>
              </a:xfrm>
              <a:custGeom>
                <a:avLst/>
                <a:gdLst>
                  <a:gd name="T0" fmla="*/ 57 w 170"/>
                  <a:gd name="T1" fmla="*/ 102 h 114"/>
                  <a:gd name="T2" fmla="*/ 31 w 170"/>
                  <a:gd name="T3" fmla="*/ 111 h 114"/>
                  <a:gd name="T4" fmla="*/ 0 w 170"/>
                  <a:gd name="T5" fmla="*/ 114 h 114"/>
                  <a:gd name="T6" fmla="*/ 45 w 170"/>
                  <a:gd name="T7" fmla="*/ 59 h 114"/>
                  <a:gd name="T8" fmla="*/ 75 w 170"/>
                  <a:gd name="T9" fmla="*/ 45 h 114"/>
                  <a:gd name="T10" fmla="*/ 75 w 170"/>
                  <a:gd name="T11" fmla="*/ 3 h 114"/>
                  <a:gd name="T12" fmla="*/ 106 w 170"/>
                  <a:gd name="T13" fmla="*/ 0 h 114"/>
                  <a:gd name="T14" fmla="*/ 118 w 170"/>
                  <a:gd name="T15" fmla="*/ 29 h 114"/>
                  <a:gd name="T16" fmla="*/ 153 w 170"/>
                  <a:gd name="T17" fmla="*/ 19 h 114"/>
                  <a:gd name="T18" fmla="*/ 170 w 170"/>
                  <a:gd name="T19" fmla="*/ 52 h 114"/>
                  <a:gd name="T20" fmla="*/ 130 w 170"/>
                  <a:gd name="T21" fmla="*/ 71 h 114"/>
                  <a:gd name="T22" fmla="*/ 68 w 170"/>
                  <a:gd name="T23" fmla="*/ 66 h 114"/>
                  <a:gd name="T24" fmla="*/ 71 w 170"/>
                  <a:gd name="T25" fmla="*/ 85 h 114"/>
                  <a:gd name="T26" fmla="*/ 113 w 170"/>
                  <a:gd name="T27" fmla="*/ 97 h 114"/>
                  <a:gd name="T28" fmla="*/ 57 w 170"/>
                  <a:gd name="T29" fmla="*/ 102 h 114"/>
                  <a:gd name="T30" fmla="*/ 57 w 170"/>
                  <a:gd name="T31" fmla="*/ 102 h 114"/>
                  <a:gd name="T32" fmla="*/ 57 w 170"/>
                  <a:gd name="T33"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114">
                    <a:moveTo>
                      <a:pt x="57" y="102"/>
                    </a:moveTo>
                    <a:lnTo>
                      <a:pt x="31" y="111"/>
                    </a:lnTo>
                    <a:lnTo>
                      <a:pt x="0" y="114"/>
                    </a:lnTo>
                    <a:lnTo>
                      <a:pt x="45" y="59"/>
                    </a:lnTo>
                    <a:lnTo>
                      <a:pt x="75" y="45"/>
                    </a:lnTo>
                    <a:lnTo>
                      <a:pt x="75" y="3"/>
                    </a:lnTo>
                    <a:lnTo>
                      <a:pt x="106" y="0"/>
                    </a:lnTo>
                    <a:lnTo>
                      <a:pt x="118" y="29"/>
                    </a:lnTo>
                    <a:lnTo>
                      <a:pt x="153" y="19"/>
                    </a:lnTo>
                    <a:lnTo>
                      <a:pt x="170" y="52"/>
                    </a:lnTo>
                    <a:lnTo>
                      <a:pt x="130" y="71"/>
                    </a:lnTo>
                    <a:lnTo>
                      <a:pt x="68" y="66"/>
                    </a:lnTo>
                    <a:lnTo>
                      <a:pt x="71" y="85"/>
                    </a:lnTo>
                    <a:lnTo>
                      <a:pt x="113" y="97"/>
                    </a:lnTo>
                    <a:lnTo>
                      <a:pt x="57" y="102"/>
                    </a:lnTo>
                    <a:lnTo>
                      <a:pt x="57" y="102"/>
                    </a:lnTo>
                    <a:lnTo>
                      <a:pt x="57" y="102"/>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4" name="Freeform 27">
                <a:extLst>
                  <a:ext uri="{FF2B5EF4-FFF2-40B4-BE49-F238E27FC236}">
                    <a16:creationId xmlns:a16="http://schemas.microsoft.com/office/drawing/2014/main" xmlns="" id="{20892E48-C711-4248-8913-D178E3B7D050}"/>
                  </a:ext>
                </a:extLst>
              </p:cNvPr>
              <p:cNvSpPr>
                <a:spLocks/>
              </p:cNvSpPr>
              <p:nvPr/>
            </p:nvSpPr>
            <p:spPr bwMode="auto">
              <a:xfrm>
                <a:off x="-4156076" y="700088"/>
                <a:ext cx="1444625" cy="3317875"/>
              </a:xfrm>
              <a:custGeom>
                <a:avLst/>
                <a:gdLst>
                  <a:gd name="T0" fmla="*/ 737 w 910"/>
                  <a:gd name="T1" fmla="*/ 1372 h 2090"/>
                  <a:gd name="T2" fmla="*/ 572 w 910"/>
                  <a:gd name="T3" fmla="*/ 1372 h 2090"/>
                  <a:gd name="T4" fmla="*/ 572 w 910"/>
                  <a:gd name="T5" fmla="*/ 1183 h 2090"/>
                  <a:gd name="T6" fmla="*/ 591 w 910"/>
                  <a:gd name="T7" fmla="*/ 1148 h 2090"/>
                  <a:gd name="T8" fmla="*/ 598 w 910"/>
                  <a:gd name="T9" fmla="*/ 1103 h 2090"/>
                  <a:gd name="T10" fmla="*/ 569 w 910"/>
                  <a:gd name="T11" fmla="*/ 1103 h 2090"/>
                  <a:gd name="T12" fmla="*/ 553 w 910"/>
                  <a:gd name="T13" fmla="*/ 1072 h 2090"/>
                  <a:gd name="T14" fmla="*/ 510 w 910"/>
                  <a:gd name="T15" fmla="*/ 1054 h 2090"/>
                  <a:gd name="T16" fmla="*/ 513 w 910"/>
                  <a:gd name="T17" fmla="*/ 950 h 2090"/>
                  <a:gd name="T18" fmla="*/ 553 w 910"/>
                  <a:gd name="T19" fmla="*/ 872 h 2090"/>
                  <a:gd name="T20" fmla="*/ 598 w 910"/>
                  <a:gd name="T21" fmla="*/ 855 h 2090"/>
                  <a:gd name="T22" fmla="*/ 588 w 910"/>
                  <a:gd name="T23" fmla="*/ 810 h 2090"/>
                  <a:gd name="T24" fmla="*/ 643 w 910"/>
                  <a:gd name="T25" fmla="*/ 803 h 2090"/>
                  <a:gd name="T26" fmla="*/ 666 w 910"/>
                  <a:gd name="T27" fmla="*/ 817 h 2090"/>
                  <a:gd name="T28" fmla="*/ 711 w 910"/>
                  <a:gd name="T29" fmla="*/ 813 h 2090"/>
                  <a:gd name="T30" fmla="*/ 747 w 910"/>
                  <a:gd name="T31" fmla="*/ 836 h 2090"/>
                  <a:gd name="T32" fmla="*/ 784 w 910"/>
                  <a:gd name="T33" fmla="*/ 834 h 2090"/>
                  <a:gd name="T34" fmla="*/ 799 w 910"/>
                  <a:gd name="T35" fmla="*/ 857 h 2090"/>
                  <a:gd name="T36" fmla="*/ 813 w 910"/>
                  <a:gd name="T37" fmla="*/ 850 h 2090"/>
                  <a:gd name="T38" fmla="*/ 815 w 910"/>
                  <a:gd name="T39" fmla="*/ 883 h 2090"/>
                  <a:gd name="T40" fmla="*/ 860 w 910"/>
                  <a:gd name="T41" fmla="*/ 883 h 2090"/>
                  <a:gd name="T42" fmla="*/ 910 w 910"/>
                  <a:gd name="T43" fmla="*/ 661 h 2090"/>
                  <a:gd name="T44" fmla="*/ 907 w 910"/>
                  <a:gd name="T45" fmla="*/ 416 h 2090"/>
                  <a:gd name="T46" fmla="*/ 735 w 910"/>
                  <a:gd name="T47" fmla="*/ 416 h 2090"/>
                  <a:gd name="T48" fmla="*/ 851 w 910"/>
                  <a:gd name="T49" fmla="*/ 283 h 2090"/>
                  <a:gd name="T50" fmla="*/ 851 w 910"/>
                  <a:gd name="T51" fmla="*/ 78 h 2090"/>
                  <a:gd name="T52" fmla="*/ 789 w 910"/>
                  <a:gd name="T53" fmla="*/ 24 h 2090"/>
                  <a:gd name="T54" fmla="*/ 666 w 910"/>
                  <a:gd name="T55" fmla="*/ 24 h 2090"/>
                  <a:gd name="T56" fmla="*/ 628 w 910"/>
                  <a:gd name="T57" fmla="*/ 139 h 2090"/>
                  <a:gd name="T58" fmla="*/ 588 w 910"/>
                  <a:gd name="T59" fmla="*/ 38 h 2090"/>
                  <a:gd name="T60" fmla="*/ 480 w 910"/>
                  <a:gd name="T61" fmla="*/ 38 h 2090"/>
                  <a:gd name="T62" fmla="*/ 451 w 910"/>
                  <a:gd name="T63" fmla="*/ 0 h 2090"/>
                  <a:gd name="T64" fmla="*/ 397 w 910"/>
                  <a:gd name="T65" fmla="*/ 0 h 2090"/>
                  <a:gd name="T66" fmla="*/ 397 w 910"/>
                  <a:gd name="T67" fmla="*/ 26 h 2090"/>
                  <a:gd name="T68" fmla="*/ 338 w 910"/>
                  <a:gd name="T69" fmla="*/ 85 h 2090"/>
                  <a:gd name="T70" fmla="*/ 338 w 910"/>
                  <a:gd name="T71" fmla="*/ 253 h 2090"/>
                  <a:gd name="T72" fmla="*/ 227 w 910"/>
                  <a:gd name="T73" fmla="*/ 291 h 2090"/>
                  <a:gd name="T74" fmla="*/ 184 w 910"/>
                  <a:gd name="T75" fmla="*/ 333 h 2090"/>
                  <a:gd name="T76" fmla="*/ 220 w 910"/>
                  <a:gd name="T77" fmla="*/ 369 h 2090"/>
                  <a:gd name="T78" fmla="*/ 184 w 910"/>
                  <a:gd name="T79" fmla="*/ 569 h 2090"/>
                  <a:gd name="T80" fmla="*/ 12 w 910"/>
                  <a:gd name="T81" fmla="*/ 1058 h 2090"/>
                  <a:gd name="T82" fmla="*/ 116 w 910"/>
                  <a:gd name="T83" fmla="*/ 1162 h 2090"/>
                  <a:gd name="T84" fmla="*/ 116 w 910"/>
                  <a:gd name="T85" fmla="*/ 1483 h 2090"/>
                  <a:gd name="T86" fmla="*/ 57 w 910"/>
                  <a:gd name="T87" fmla="*/ 1542 h 2090"/>
                  <a:gd name="T88" fmla="*/ 0 w 910"/>
                  <a:gd name="T89" fmla="*/ 2090 h 2090"/>
                  <a:gd name="T90" fmla="*/ 645 w 910"/>
                  <a:gd name="T91" fmla="*/ 2090 h 2090"/>
                  <a:gd name="T92" fmla="*/ 645 w 910"/>
                  <a:gd name="T93" fmla="*/ 2046 h 2090"/>
                  <a:gd name="T94" fmla="*/ 598 w 910"/>
                  <a:gd name="T95" fmla="*/ 1998 h 2090"/>
                  <a:gd name="T96" fmla="*/ 598 w 910"/>
                  <a:gd name="T97" fmla="*/ 1958 h 2090"/>
                  <a:gd name="T98" fmla="*/ 747 w 910"/>
                  <a:gd name="T99" fmla="*/ 2013 h 2090"/>
                  <a:gd name="T100" fmla="*/ 801 w 910"/>
                  <a:gd name="T101" fmla="*/ 1998 h 2090"/>
                  <a:gd name="T102" fmla="*/ 737 w 910"/>
                  <a:gd name="T103" fmla="*/ 1949 h 2090"/>
                  <a:gd name="T104" fmla="*/ 737 w 910"/>
                  <a:gd name="T105" fmla="*/ 1372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10" h="2090">
                    <a:moveTo>
                      <a:pt x="737" y="1372"/>
                    </a:moveTo>
                    <a:lnTo>
                      <a:pt x="572" y="1372"/>
                    </a:lnTo>
                    <a:lnTo>
                      <a:pt x="572" y="1183"/>
                    </a:lnTo>
                    <a:lnTo>
                      <a:pt x="591" y="1148"/>
                    </a:lnTo>
                    <a:lnTo>
                      <a:pt x="598" y="1103"/>
                    </a:lnTo>
                    <a:lnTo>
                      <a:pt x="569" y="1103"/>
                    </a:lnTo>
                    <a:lnTo>
                      <a:pt x="553" y="1072"/>
                    </a:lnTo>
                    <a:lnTo>
                      <a:pt x="510" y="1054"/>
                    </a:lnTo>
                    <a:lnTo>
                      <a:pt x="513" y="950"/>
                    </a:lnTo>
                    <a:lnTo>
                      <a:pt x="553" y="872"/>
                    </a:lnTo>
                    <a:lnTo>
                      <a:pt x="598" y="855"/>
                    </a:lnTo>
                    <a:lnTo>
                      <a:pt x="588" y="810"/>
                    </a:lnTo>
                    <a:lnTo>
                      <a:pt x="643" y="803"/>
                    </a:lnTo>
                    <a:lnTo>
                      <a:pt x="666" y="817"/>
                    </a:lnTo>
                    <a:lnTo>
                      <a:pt x="711" y="813"/>
                    </a:lnTo>
                    <a:lnTo>
                      <a:pt x="747" y="836"/>
                    </a:lnTo>
                    <a:lnTo>
                      <a:pt x="784" y="834"/>
                    </a:lnTo>
                    <a:lnTo>
                      <a:pt x="799" y="857"/>
                    </a:lnTo>
                    <a:lnTo>
                      <a:pt x="813" y="850"/>
                    </a:lnTo>
                    <a:lnTo>
                      <a:pt x="815" y="883"/>
                    </a:lnTo>
                    <a:lnTo>
                      <a:pt x="860" y="883"/>
                    </a:lnTo>
                    <a:lnTo>
                      <a:pt x="910" y="661"/>
                    </a:lnTo>
                    <a:lnTo>
                      <a:pt x="907" y="416"/>
                    </a:lnTo>
                    <a:lnTo>
                      <a:pt x="735" y="416"/>
                    </a:lnTo>
                    <a:lnTo>
                      <a:pt x="851" y="283"/>
                    </a:lnTo>
                    <a:lnTo>
                      <a:pt x="851" y="78"/>
                    </a:lnTo>
                    <a:lnTo>
                      <a:pt x="789" y="24"/>
                    </a:lnTo>
                    <a:lnTo>
                      <a:pt x="666" y="24"/>
                    </a:lnTo>
                    <a:lnTo>
                      <a:pt x="628" y="139"/>
                    </a:lnTo>
                    <a:lnTo>
                      <a:pt x="588" y="38"/>
                    </a:lnTo>
                    <a:lnTo>
                      <a:pt x="480" y="38"/>
                    </a:lnTo>
                    <a:lnTo>
                      <a:pt x="451" y="0"/>
                    </a:lnTo>
                    <a:lnTo>
                      <a:pt x="397" y="0"/>
                    </a:lnTo>
                    <a:lnTo>
                      <a:pt x="397" y="26"/>
                    </a:lnTo>
                    <a:lnTo>
                      <a:pt x="338" y="85"/>
                    </a:lnTo>
                    <a:lnTo>
                      <a:pt x="338" y="253"/>
                    </a:lnTo>
                    <a:lnTo>
                      <a:pt x="227" y="291"/>
                    </a:lnTo>
                    <a:lnTo>
                      <a:pt x="184" y="333"/>
                    </a:lnTo>
                    <a:lnTo>
                      <a:pt x="220" y="369"/>
                    </a:lnTo>
                    <a:lnTo>
                      <a:pt x="184" y="569"/>
                    </a:lnTo>
                    <a:lnTo>
                      <a:pt x="12" y="1058"/>
                    </a:lnTo>
                    <a:lnTo>
                      <a:pt x="116" y="1162"/>
                    </a:lnTo>
                    <a:lnTo>
                      <a:pt x="116" y="1483"/>
                    </a:lnTo>
                    <a:lnTo>
                      <a:pt x="57" y="1542"/>
                    </a:lnTo>
                    <a:lnTo>
                      <a:pt x="0" y="2090"/>
                    </a:lnTo>
                    <a:lnTo>
                      <a:pt x="645" y="2090"/>
                    </a:lnTo>
                    <a:lnTo>
                      <a:pt x="645" y="2046"/>
                    </a:lnTo>
                    <a:lnTo>
                      <a:pt x="598" y="1998"/>
                    </a:lnTo>
                    <a:lnTo>
                      <a:pt x="598" y="1958"/>
                    </a:lnTo>
                    <a:lnTo>
                      <a:pt x="747" y="2013"/>
                    </a:lnTo>
                    <a:lnTo>
                      <a:pt x="801" y="1998"/>
                    </a:lnTo>
                    <a:lnTo>
                      <a:pt x="737" y="1949"/>
                    </a:lnTo>
                    <a:lnTo>
                      <a:pt x="737" y="1372"/>
                    </a:lnTo>
                    <a:close/>
                  </a:path>
                </a:pathLst>
              </a:custGeom>
              <a:grpFill/>
              <a:ln w="38100">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5" name="Freeform 29">
                <a:extLst>
                  <a:ext uri="{FF2B5EF4-FFF2-40B4-BE49-F238E27FC236}">
                    <a16:creationId xmlns:a16="http://schemas.microsoft.com/office/drawing/2014/main" xmlns="" id="{137F583B-6F71-4530-AFDA-16A888F1A6A1}"/>
                  </a:ext>
                </a:extLst>
              </p:cNvPr>
              <p:cNvSpPr>
                <a:spLocks/>
              </p:cNvSpPr>
              <p:nvPr/>
            </p:nvSpPr>
            <p:spPr bwMode="auto">
              <a:xfrm>
                <a:off x="-2370138" y="2706688"/>
                <a:ext cx="198438" cy="201612"/>
              </a:xfrm>
              <a:custGeom>
                <a:avLst/>
                <a:gdLst>
                  <a:gd name="T0" fmla="*/ 9 w 53"/>
                  <a:gd name="T1" fmla="*/ 18 h 54"/>
                  <a:gd name="T2" fmla="*/ 0 w 53"/>
                  <a:gd name="T3" fmla="*/ 26 h 54"/>
                  <a:gd name="T4" fmla="*/ 18 w 53"/>
                  <a:gd name="T5" fmla="*/ 46 h 54"/>
                  <a:gd name="T6" fmla="*/ 24 w 53"/>
                  <a:gd name="T7" fmla="*/ 39 h 54"/>
                  <a:gd name="T8" fmla="*/ 36 w 53"/>
                  <a:gd name="T9" fmla="*/ 54 h 54"/>
                  <a:gd name="T10" fmla="*/ 53 w 53"/>
                  <a:gd name="T11" fmla="*/ 27 h 54"/>
                  <a:gd name="T12" fmla="*/ 27 w 53"/>
                  <a:gd name="T13" fmla="*/ 6 h 54"/>
                  <a:gd name="T14" fmla="*/ 28 w 53"/>
                  <a:gd name="T15" fmla="*/ 4 h 54"/>
                  <a:gd name="T16" fmla="*/ 9 w 53"/>
                  <a:gd name="T17" fmla="*/ 0 h 54"/>
                  <a:gd name="T18" fmla="*/ 5 w 53"/>
                  <a:gd name="T19" fmla="*/ 10 h 54"/>
                  <a:gd name="T20" fmla="*/ 9 w 53"/>
                  <a:gd name="T21"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54">
                    <a:moveTo>
                      <a:pt x="9" y="18"/>
                    </a:moveTo>
                    <a:cubicBezTo>
                      <a:pt x="0" y="26"/>
                      <a:pt x="0" y="26"/>
                      <a:pt x="0" y="26"/>
                    </a:cubicBezTo>
                    <a:cubicBezTo>
                      <a:pt x="18" y="46"/>
                      <a:pt x="18" y="46"/>
                      <a:pt x="18" y="46"/>
                    </a:cubicBezTo>
                    <a:cubicBezTo>
                      <a:pt x="24" y="39"/>
                      <a:pt x="24" y="39"/>
                      <a:pt x="24" y="39"/>
                    </a:cubicBezTo>
                    <a:cubicBezTo>
                      <a:pt x="36" y="54"/>
                      <a:pt x="36" y="54"/>
                      <a:pt x="36" y="54"/>
                    </a:cubicBezTo>
                    <a:cubicBezTo>
                      <a:pt x="53" y="27"/>
                      <a:pt x="53" y="27"/>
                      <a:pt x="53" y="27"/>
                    </a:cubicBezTo>
                    <a:cubicBezTo>
                      <a:pt x="39" y="14"/>
                      <a:pt x="27" y="6"/>
                      <a:pt x="27" y="6"/>
                    </a:cubicBezTo>
                    <a:cubicBezTo>
                      <a:pt x="28" y="4"/>
                      <a:pt x="28" y="4"/>
                      <a:pt x="28" y="4"/>
                    </a:cubicBezTo>
                    <a:cubicBezTo>
                      <a:pt x="9" y="0"/>
                      <a:pt x="9" y="0"/>
                      <a:pt x="9" y="0"/>
                    </a:cubicBezTo>
                    <a:cubicBezTo>
                      <a:pt x="5" y="10"/>
                      <a:pt x="5" y="10"/>
                      <a:pt x="5" y="10"/>
                    </a:cubicBezTo>
                    <a:lnTo>
                      <a:pt x="9" y="18"/>
                    </a:lnTo>
                    <a:close/>
                  </a:path>
                </a:pathLst>
              </a:custGeom>
              <a:grpFill/>
              <a:ln w="9525">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sp>
            <p:nvSpPr>
              <p:cNvPr id="26" name="Freeform 28">
                <a:extLst>
                  <a:ext uri="{FF2B5EF4-FFF2-40B4-BE49-F238E27FC236}">
                    <a16:creationId xmlns:a16="http://schemas.microsoft.com/office/drawing/2014/main" xmlns="" id="{3523C682-DFF9-4D59-905C-5CFF7C05527F}"/>
                  </a:ext>
                </a:extLst>
              </p:cNvPr>
              <p:cNvSpPr>
                <a:spLocks/>
              </p:cNvSpPr>
              <p:nvPr/>
            </p:nvSpPr>
            <p:spPr bwMode="auto">
              <a:xfrm>
                <a:off x="-3346451" y="1974850"/>
                <a:ext cx="1312863" cy="1897062"/>
              </a:xfrm>
              <a:custGeom>
                <a:avLst/>
                <a:gdLst>
                  <a:gd name="T0" fmla="*/ 349 w 350"/>
                  <a:gd name="T1" fmla="*/ 301 h 506"/>
                  <a:gd name="T2" fmla="*/ 340 w 350"/>
                  <a:gd name="T3" fmla="*/ 301 h 506"/>
                  <a:gd name="T4" fmla="*/ 328 w 350"/>
                  <a:gd name="T5" fmla="*/ 289 h 506"/>
                  <a:gd name="T6" fmla="*/ 328 w 350"/>
                  <a:gd name="T7" fmla="*/ 275 h 506"/>
                  <a:gd name="T8" fmla="*/ 343 w 350"/>
                  <a:gd name="T9" fmla="*/ 267 h 506"/>
                  <a:gd name="T10" fmla="*/ 313 w 350"/>
                  <a:gd name="T11" fmla="*/ 222 h 506"/>
                  <a:gd name="T12" fmla="*/ 296 w 350"/>
                  <a:gd name="T13" fmla="*/ 249 h 506"/>
                  <a:gd name="T14" fmla="*/ 284 w 350"/>
                  <a:gd name="T15" fmla="*/ 234 h 506"/>
                  <a:gd name="T16" fmla="*/ 278 w 350"/>
                  <a:gd name="T17" fmla="*/ 241 h 506"/>
                  <a:gd name="T18" fmla="*/ 260 w 350"/>
                  <a:gd name="T19" fmla="*/ 221 h 506"/>
                  <a:gd name="T20" fmla="*/ 269 w 350"/>
                  <a:gd name="T21" fmla="*/ 213 h 506"/>
                  <a:gd name="T22" fmla="*/ 265 w 350"/>
                  <a:gd name="T23" fmla="*/ 205 h 506"/>
                  <a:gd name="T24" fmla="*/ 269 w 350"/>
                  <a:gd name="T25" fmla="*/ 195 h 506"/>
                  <a:gd name="T26" fmla="*/ 248 w 350"/>
                  <a:gd name="T27" fmla="*/ 190 h 506"/>
                  <a:gd name="T28" fmla="*/ 218 w 350"/>
                  <a:gd name="T29" fmla="*/ 168 h 506"/>
                  <a:gd name="T30" fmla="*/ 208 w 350"/>
                  <a:gd name="T31" fmla="*/ 180 h 506"/>
                  <a:gd name="T32" fmla="*/ 196 w 350"/>
                  <a:gd name="T33" fmla="*/ 177 h 506"/>
                  <a:gd name="T34" fmla="*/ 162 w 350"/>
                  <a:gd name="T35" fmla="*/ 211 h 506"/>
                  <a:gd name="T36" fmla="*/ 121 w 350"/>
                  <a:gd name="T37" fmla="*/ 211 h 506"/>
                  <a:gd name="T38" fmla="*/ 150 w 350"/>
                  <a:gd name="T39" fmla="*/ 167 h 506"/>
                  <a:gd name="T40" fmla="*/ 161 w 350"/>
                  <a:gd name="T41" fmla="*/ 163 h 506"/>
                  <a:gd name="T42" fmla="*/ 159 w 350"/>
                  <a:gd name="T43" fmla="*/ 135 h 506"/>
                  <a:gd name="T44" fmla="*/ 147 w 350"/>
                  <a:gd name="T45" fmla="*/ 114 h 506"/>
                  <a:gd name="T46" fmla="*/ 153 w 350"/>
                  <a:gd name="T47" fmla="*/ 106 h 506"/>
                  <a:gd name="T48" fmla="*/ 148 w 350"/>
                  <a:gd name="T49" fmla="*/ 96 h 506"/>
                  <a:gd name="T50" fmla="*/ 165 w 350"/>
                  <a:gd name="T51" fmla="*/ 59 h 506"/>
                  <a:gd name="T52" fmla="*/ 148 w 350"/>
                  <a:gd name="T53" fmla="*/ 35 h 506"/>
                  <a:gd name="T54" fmla="*/ 148 w 350"/>
                  <a:gd name="T55" fmla="*/ 34 h 506"/>
                  <a:gd name="T56" fmla="*/ 129 w 350"/>
                  <a:gd name="T57" fmla="*/ 34 h 506"/>
                  <a:gd name="T58" fmla="*/ 128 w 350"/>
                  <a:gd name="T59" fmla="*/ 20 h 506"/>
                  <a:gd name="T60" fmla="*/ 122 w 350"/>
                  <a:gd name="T61" fmla="*/ 23 h 506"/>
                  <a:gd name="T62" fmla="*/ 116 w 350"/>
                  <a:gd name="T63" fmla="*/ 13 h 506"/>
                  <a:gd name="T64" fmla="*/ 100 w 350"/>
                  <a:gd name="T65" fmla="*/ 14 h 506"/>
                  <a:gd name="T66" fmla="*/ 85 w 350"/>
                  <a:gd name="T67" fmla="*/ 4 h 506"/>
                  <a:gd name="T68" fmla="*/ 66 w 350"/>
                  <a:gd name="T69" fmla="*/ 6 h 506"/>
                  <a:gd name="T70" fmla="*/ 56 w 350"/>
                  <a:gd name="T71" fmla="*/ 0 h 506"/>
                  <a:gd name="T72" fmla="*/ 33 w 350"/>
                  <a:gd name="T73" fmla="*/ 3 h 506"/>
                  <a:gd name="T74" fmla="*/ 37 w 350"/>
                  <a:gd name="T75" fmla="*/ 22 h 506"/>
                  <a:gd name="T76" fmla="*/ 18 w 350"/>
                  <a:gd name="T77" fmla="*/ 29 h 506"/>
                  <a:gd name="T78" fmla="*/ 1 w 350"/>
                  <a:gd name="T79" fmla="*/ 62 h 506"/>
                  <a:gd name="T80" fmla="*/ 0 w 350"/>
                  <a:gd name="T81" fmla="*/ 106 h 506"/>
                  <a:gd name="T82" fmla="*/ 18 w 350"/>
                  <a:gd name="T83" fmla="*/ 114 h 506"/>
                  <a:gd name="T84" fmla="*/ 25 w 350"/>
                  <a:gd name="T85" fmla="*/ 127 h 506"/>
                  <a:gd name="T86" fmla="*/ 37 w 350"/>
                  <a:gd name="T87" fmla="*/ 127 h 506"/>
                  <a:gd name="T88" fmla="*/ 34 w 350"/>
                  <a:gd name="T89" fmla="*/ 146 h 506"/>
                  <a:gd name="T90" fmla="*/ 26 w 350"/>
                  <a:gd name="T91" fmla="*/ 161 h 506"/>
                  <a:gd name="T92" fmla="*/ 26 w 350"/>
                  <a:gd name="T93" fmla="*/ 241 h 506"/>
                  <a:gd name="T94" fmla="*/ 96 w 350"/>
                  <a:gd name="T95" fmla="*/ 241 h 506"/>
                  <a:gd name="T96" fmla="*/ 96 w 350"/>
                  <a:gd name="T97" fmla="*/ 485 h 506"/>
                  <a:gd name="T98" fmla="*/ 123 w 350"/>
                  <a:gd name="T99" fmla="*/ 506 h 506"/>
                  <a:gd name="T100" fmla="*/ 140 w 350"/>
                  <a:gd name="T101" fmla="*/ 501 h 506"/>
                  <a:gd name="T102" fmla="*/ 140 w 350"/>
                  <a:gd name="T103" fmla="*/ 413 h 506"/>
                  <a:gd name="T104" fmla="*/ 196 w 350"/>
                  <a:gd name="T105" fmla="*/ 413 h 506"/>
                  <a:gd name="T106" fmla="*/ 311 w 350"/>
                  <a:gd name="T107" fmla="*/ 379 h 506"/>
                  <a:gd name="T108" fmla="*/ 350 w 350"/>
                  <a:gd name="T109" fmla="*/ 335 h 506"/>
                  <a:gd name="T110" fmla="*/ 350 w 350"/>
                  <a:gd name="T111" fmla="*/ 303 h 506"/>
                  <a:gd name="T112" fmla="*/ 349 w 350"/>
                  <a:gd name="T113" fmla="*/ 3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0" h="506">
                    <a:moveTo>
                      <a:pt x="349" y="301"/>
                    </a:moveTo>
                    <a:cubicBezTo>
                      <a:pt x="340" y="301"/>
                      <a:pt x="340" y="301"/>
                      <a:pt x="340" y="301"/>
                    </a:cubicBezTo>
                    <a:cubicBezTo>
                      <a:pt x="328" y="289"/>
                      <a:pt x="328" y="289"/>
                      <a:pt x="328" y="289"/>
                    </a:cubicBezTo>
                    <a:cubicBezTo>
                      <a:pt x="328" y="275"/>
                      <a:pt x="328" y="275"/>
                      <a:pt x="328" y="275"/>
                    </a:cubicBezTo>
                    <a:cubicBezTo>
                      <a:pt x="343" y="267"/>
                      <a:pt x="343" y="267"/>
                      <a:pt x="343" y="267"/>
                    </a:cubicBezTo>
                    <a:cubicBezTo>
                      <a:pt x="336" y="249"/>
                      <a:pt x="324" y="234"/>
                      <a:pt x="313" y="222"/>
                    </a:cubicBezTo>
                    <a:cubicBezTo>
                      <a:pt x="296" y="249"/>
                      <a:pt x="296" y="249"/>
                      <a:pt x="296" y="249"/>
                    </a:cubicBezTo>
                    <a:cubicBezTo>
                      <a:pt x="284" y="234"/>
                      <a:pt x="284" y="234"/>
                      <a:pt x="284" y="234"/>
                    </a:cubicBezTo>
                    <a:cubicBezTo>
                      <a:pt x="278" y="241"/>
                      <a:pt x="278" y="241"/>
                      <a:pt x="278" y="241"/>
                    </a:cubicBezTo>
                    <a:cubicBezTo>
                      <a:pt x="260" y="221"/>
                      <a:pt x="260" y="221"/>
                      <a:pt x="260" y="221"/>
                    </a:cubicBezTo>
                    <a:cubicBezTo>
                      <a:pt x="269" y="213"/>
                      <a:pt x="269" y="213"/>
                      <a:pt x="269" y="213"/>
                    </a:cubicBezTo>
                    <a:cubicBezTo>
                      <a:pt x="265" y="205"/>
                      <a:pt x="265" y="205"/>
                      <a:pt x="265" y="205"/>
                    </a:cubicBezTo>
                    <a:cubicBezTo>
                      <a:pt x="269" y="195"/>
                      <a:pt x="269" y="195"/>
                      <a:pt x="269" y="195"/>
                    </a:cubicBezTo>
                    <a:cubicBezTo>
                      <a:pt x="248" y="190"/>
                      <a:pt x="248" y="190"/>
                      <a:pt x="248" y="190"/>
                    </a:cubicBezTo>
                    <a:cubicBezTo>
                      <a:pt x="218" y="168"/>
                      <a:pt x="218" y="168"/>
                      <a:pt x="218" y="168"/>
                    </a:cubicBezTo>
                    <a:cubicBezTo>
                      <a:pt x="208" y="180"/>
                      <a:pt x="208" y="180"/>
                      <a:pt x="208" y="180"/>
                    </a:cubicBezTo>
                    <a:cubicBezTo>
                      <a:pt x="196" y="177"/>
                      <a:pt x="196" y="177"/>
                      <a:pt x="196" y="177"/>
                    </a:cubicBezTo>
                    <a:cubicBezTo>
                      <a:pt x="162" y="211"/>
                      <a:pt x="162" y="211"/>
                      <a:pt x="162" y="211"/>
                    </a:cubicBezTo>
                    <a:cubicBezTo>
                      <a:pt x="121" y="211"/>
                      <a:pt x="121" y="211"/>
                      <a:pt x="121" y="211"/>
                    </a:cubicBezTo>
                    <a:cubicBezTo>
                      <a:pt x="150" y="167"/>
                      <a:pt x="150" y="167"/>
                      <a:pt x="150" y="167"/>
                    </a:cubicBezTo>
                    <a:cubicBezTo>
                      <a:pt x="161" y="163"/>
                      <a:pt x="161" y="163"/>
                      <a:pt x="161" y="163"/>
                    </a:cubicBezTo>
                    <a:cubicBezTo>
                      <a:pt x="159" y="135"/>
                      <a:pt x="159" y="135"/>
                      <a:pt x="159" y="135"/>
                    </a:cubicBezTo>
                    <a:cubicBezTo>
                      <a:pt x="147" y="114"/>
                      <a:pt x="147" y="114"/>
                      <a:pt x="147" y="114"/>
                    </a:cubicBezTo>
                    <a:cubicBezTo>
                      <a:pt x="153" y="106"/>
                      <a:pt x="153" y="106"/>
                      <a:pt x="153" y="106"/>
                    </a:cubicBezTo>
                    <a:cubicBezTo>
                      <a:pt x="148" y="96"/>
                      <a:pt x="148" y="96"/>
                      <a:pt x="148" y="96"/>
                    </a:cubicBezTo>
                    <a:cubicBezTo>
                      <a:pt x="165" y="59"/>
                      <a:pt x="165" y="59"/>
                      <a:pt x="165" y="59"/>
                    </a:cubicBezTo>
                    <a:cubicBezTo>
                      <a:pt x="148" y="35"/>
                      <a:pt x="148" y="35"/>
                      <a:pt x="148" y="35"/>
                    </a:cubicBezTo>
                    <a:cubicBezTo>
                      <a:pt x="148" y="34"/>
                      <a:pt x="148" y="34"/>
                      <a:pt x="148" y="34"/>
                    </a:cubicBezTo>
                    <a:cubicBezTo>
                      <a:pt x="129" y="34"/>
                      <a:pt x="129" y="34"/>
                      <a:pt x="129" y="34"/>
                    </a:cubicBezTo>
                    <a:cubicBezTo>
                      <a:pt x="128" y="20"/>
                      <a:pt x="128" y="20"/>
                      <a:pt x="128" y="20"/>
                    </a:cubicBezTo>
                    <a:cubicBezTo>
                      <a:pt x="122" y="23"/>
                      <a:pt x="122" y="23"/>
                      <a:pt x="122" y="23"/>
                    </a:cubicBezTo>
                    <a:cubicBezTo>
                      <a:pt x="116" y="13"/>
                      <a:pt x="116" y="13"/>
                      <a:pt x="116" y="13"/>
                    </a:cubicBezTo>
                    <a:cubicBezTo>
                      <a:pt x="100" y="14"/>
                      <a:pt x="100" y="14"/>
                      <a:pt x="100" y="14"/>
                    </a:cubicBezTo>
                    <a:cubicBezTo>
                      <a:pt x="85" y="4"/>
                      <a:pt x="85" y="4"/>
                      <a:pt x="85" y="4"/>
                    </a:cubicBezTo>
                    <a:cubicBezTo>
                      <a:pt x="66" y="6"/>
                      <a:pt x="66" y="6"/>
                      <a:pt x="66" y="6"/>
                    </a:cubicBezTo>
                    <a:cubicBezTo>
                      <a:pt x="56" y="0"/>
                      <a:pt x="56" y="0"/>
                      <a:pt x="56" y="0"/>
                    </a:cubicBezTo>
                    <a:cubicBezTo>
                      <a:pt x="33" y="3"/>
                      <a:pt x="33" y="3"/>
                      <a:pt x="33" y="3"/>
                    </a:cubicBezTo>
                    <a:cubicBezTo>
                      <a:pt x="37" y="22"/>
                      <a:pt x="37" y="22"/>
                      <a:pt x="37" y="22"/>
                    </a:cubicBezTo>
                    <a:cubicBezTo>
                      <a:pt x="18" y="29"/>
                      <a:pt x="18" y="29"/>
                      <a:pt x="18" y="29"/>
                    </a:cubicBezTo>
                    <a:cubicBezTo>
                      <a:pt x="1" y="62"/>
                      <a:pt x="1" y="62"/>
                      <a:pt x="1" y="62"/>
                    </a:cubicBezTo>
                    <a:cubicBezTo>
                      <a:pt x="0" y="106"/>
                      <a:pt x="0" y="106"/>
                      <a:pt x="0" y="106"/>
                    </a:cubicBezTo>
                    <a:cubicBezTo>
                      <a:pt x="18" y="114"/>
                      <a:pt x="18" y="114"/>
                      <a:pt x="18" y="114"/>
                    </a:cubicBezTo>
                    <a:cubicBezTo>
                      <a:pt x="25" y="127"/>
                      <a:pt x="25" y="127"/>
                      <a:pt x="25" y="127"/>
                    </a:cubicBezTo>
                    <a:cubicBezTo>
                      <a:pt x="37" y="127"/>
                      <a:pt x="37" y="127"/>
                      <a:pt x="37" y="127"/>
                    </a:cubicBezTo>
                    <a:cubicBezTo>
                      <a:pt x="34" y="146"/>
                      <a:pt x="34" y="146"/>
                      <a:pt x="34" y="146"/>
                    </a:cubicBezTo>
                    <a:cubicBezTo>
                      <a:pt x="26" y="161"/>
                      <a:pt x="26" y="161"/>
                      <a:pt x="26" y="161"/>
                    </a:cubicBezTo>
                    <a:cubicBezTo>
                      <a:pt x="26" y="241"/>
                      <a:pt x="26" y="241"/>
                      <a:pt x="26" y="241"/>
                    </a:cubicBezTo>
                    <a:cubicBezTo>
                      <a:pt x="96" y="241"/>
                      <a:pt x="96" y="241"/>
                      <a:pt x="96" y="241"/>
                    </a:cubicBezTo>
                    <a:cubicBezTo>
                      <a:pt x="96" y="485"/>
                      <a:pt x="96" y="485"/>
                      <a:pt x="96" y="485"/>
                    </a:cubicBezTo>
                    <a:cubicBezTo>
                      <a:pt x="123" y="506"/>
                      <a:pt x="123" y="506"/>
                      <a:pt x="123" y="506"/>
                    </a:cubicBezTo>
                    <a:cubicBezTo>
                      <a:pt x="140" y="501"/>
                      <a:pt x="140" y="501"/>
                      <a:pt x="140" y="501"/>
                    </a:cubicBezTo>
                    <a:cubicBezTo>
                      <a:pt x="140" y="413"/>
                      <a:pt x="140" y="413"/>
                      <a:pt x="140" y="413"/>
                    </a:cubicBezTo>
                    <a:cubicBezTo>
                      <a:pt x="140" y="413"/>
                      <a:pt x="142" y="413"/>
                      <a:pt x="196" y="413"/>
                    </a:cubicBezTo>
                    <a:cubicBezTo>
                      <a:pt x="254" y="413"/>
                      <a:pt x="311" y="379"/>
                      <a:pt x="311" y="379"/>
                    </a:cubicBezTo>
                    <a:cubicBezTo>
                      <a:pt x="311" y="355"/>
                      <a:pt x="350" y="335"/>
                      <a:pt x="350" y="335"/>
                    </a:cubicBezTo>
                    <a:cubicBezTo>
                      <a:pt x="350" y="303"/>
                      <a:pt x="350" y="303"/>
                      <a:pt x="350" y="303"/>
                    </a:cubicBezTo>
                    <a:cubicBezTo>
                      <a:pt x="350" y="302"/>
                      <a:pt x="349" y="302"/>
                      <a:pt x="349" y="301"/>
                    </a:cubicBezTo>
                    <a:close/>
                  </a:path>
                </a:pathLst>
              </a:custGeom>
              <a:grpFill/>
              <a:ln w="38100">
                <a:solidFill>
                  <a:srgbClr val="FFFFFF">
                    <a:lumMod val="75000"/>
                  </a:srgbClr>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dirty="0">
                  <a:ln>
                    <a:noFill/>
                  </a:ln>
                  <a:solidFill>
                    <a:srgbClr val="000000"/>
                  </a:solidFill>
                  <a:effectLst/>
                  <a:uLnTx/>
                  <a:uFillTx/>
                </a:endParaRPr>
              </a:p>
            </p:txBody>
          </p:sp>
        </p:grpSp>
        <p:graphicFrame>
          <p:nvGraphicFramePr>
            <p:cNvPr id="27" name="Chart 10">
              <a:extLst>
                <a:ext uri="{FF2B5EF4-FFF2-40B4-BE49-F238E27FC236}">
                  <a16:creationId xmlns:a16="http://schemas.microsoft.com/office/drawing/2014/main" xmlns="" id="{5D1BF347-FBE0-4A84-B3E9-DD66BBFF34AD}"/>
                </a:ext>
              </a:extLst>
            </p:cNvPr>
            <p:cNvGraphicFramePr/>
            <p:nvPr>
              <p:extLst>
                <p:ext uri="{D42A27DB-BD31-4B8C-83A1-F6EECF244321}">
                  <p14:modId xmlns:p14="http://schemas.microsoft.com/office/powerpoint/2010/main" val="377651511"/>
                </p:ext>
              </p:extLst>
            </p:nvPr>
          </p:nvGraphicFramePr>
          <p:xfrm>
            <a:off x="1442826" y="2463847"/>
            <a:ext cx="7701173" cy="3756748"/>
          </p:xfrm>
          <a:graphic>
            <a:graphicData uri="http://schemas.openxmlformats.org/drawingml/2006/chart">
              <c:chart xmlns:c="http://schemas.openxmlformats.org/drawingml/2006/chart" xmlns:r="http://schemas.openxmlformats.org/officeDocument/2006/relationships" r:id="rId5"/>
            </a:graphicData>
          </a:graphic>
        </p:graphicFrame>
        <p:sp>
          <p:nvSpPr>
            <p:cNvPr id="29" name="Rounded Rectangle 45">
              <a:extLst>
                <a:ext uri="{FF2B5EF4-FFF2-40B4-BE49-F238E27FC236}">
                  <a16:creationId xmlns:a16="http://schemas.microsoft.com/office/drawing/2014/main" xmlns="" id="{11286AA7-28B9-40C0-8AD7-62D66DC3B36B}"/>
                </a:ext>
              </a:extLst>
            </p:cNvPr>
            <p:cNvSpPr/>
            <p:nvPr/>
          </p:nvSpPr>
          <p:spPr>
            <a:xfrm>
              <a:off x="1342323" y="5665629"/>
              <a:ext cx="4201471" cy="793252"/>
            </a:xfrm>
            <a:prstGeom prst="roundRect">
              <a:avLst/>
            </a:prstGeom>
            <a:solidFill>
              <a:srgbClr val="BFBFB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s-A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AR" sz="1400" b="1" i="1" dirty="0"/>
                <a:t>El Self Service  en el segundo mes del año sufre una retracción de volumen de -5.7% con respecto a  Feb18, acumulando -6.5% en el 2019</a:t>
              </a:r>
            </a:p>
          </p:txBody>
        </p:sp>
        <p:sp>
          <p:nvSpPr>
            <p:cNvPr id="30" name="Elipse 29">
              <a:extLst>
                <a:ext uri="{FF2B5EF4-FFF2-40B4-BE49-F238E27FC236}">
                  <a16:creationId xmlns:a16="http://schemas.microsoft.com/office/drawing/2014/main" xmlns="" id="{8C230E4A-D738-4B86-82C3-342EFDA0BE61}"/>
                </a:ext>
              </a:extLst>
            </p:cNvPr>
            <p:cNvSpPr/>
            <p:nvPr/>
          </p:nvSpPr>
          <p:spPr>
            <a:xfrm>
              <a:off x="263714" y="3862386"/>
              <a:ext cx="1368152" cy="1260141"/>
            </a:xfrm>
            <a:prstGeom prst="ellipse">
              <a:avLst/>
            </a:prstGeom>
            <a:solidFill>
              <a:srgbClr val="FF5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000" b="1" dirty="0"/>
                <a:t>-5,7%</a:t>
              </a:r>
            </a:p>
            <a:p>
              <a:pPr algn="ctr"/>
              <a:r>
                <a:rPr lang="es-MX" sz="2000" b="1" dirty="0" err="1"/>
                <a:t>Vol</a:t>
              </a:r>
              <a:endParaRPr lang="es-MX" sz="2000" b="1" dirty="0"/>
            </a:p>
            <a:p>
              <a:pPr algn="ctr"/>
              <a:r>
                <a:rPr lang="es-MX" sz="900" dirty="0"/>
                <a:t>FEB19 vs FEB18</a:t>
              </a:r>
              <a:endParaRPr lang="es-MX" sz="1400" dirty="0"/>
            </a:p>
          </p:txBody>
        </p:sp>
      </p:grpSp>
      <p:sp>
        <p:nvSpPr>
          <p:cNvPr id="7" name="Rectángulo: esquinas redondeadas 6">
            <a:extLst>
              <a:ext uri="{FF2B5EF4-FFF2-40B4-BE49-F238E27FC236}">
                <a16:creationId xmlns:a16="http://schemas.microsoft.com/office/drawing/2014/main" xmlns="" id="{376561B6-8C46-4417-A7AD-00B09F4792E6}"/>
              </a:ext>
            </a:extLst>
          </p:cNvPr>
          <p:cNvSpPr/>
          <p:nvPr/>
        </p:nvSpPr>
        <p:spPr>
          <a:xfrm>
            <a:off x="3528573" y="681270"/>
            <a:ext cx="5572689" cy="1474021"/>
          </a:xfrm>
          <a:prstGeom prst="roundRect">
            <a:avLst/>
          </a:prstGeom>
          <a:solidFill>
            <a:srgbClr val="B3A2C7">
              <a:alpha val="15000"/>
            </a:srgb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esquinas redondeadas 1">
            <a:extLst>
              <a:ext uri="{FF2B5EF4-FFF2-40B4-BE49-F238E27FC236}">
                <a16:creationId xmlns:a16="http://schemas.microsoft.com/office/drawing/2014/main" xmlns="" id="{0EAAE13E-33EA-444D-97DB-B3EAE506CD59}"/>
              </a:ext>
            </a:extLst>
          </p:cNvPr>
          <p:cNvSpPr/>
          <p:nvPr/>
        </p:nvSpPr>
        <p:spPr>
          <a:xfrm>
            <a:off x="8129524" y="2534333"/>
            <a:ext cx="488423" cy="3654573"/>
          </a:xfrm>
          <a:prstGeom prst="roundRect">
            <a:avLst/>
          </a:prstGeom>
          <a:solidFill>
            <a:srgbClr val="FF0000">
              <a:alpha val="5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9800576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827586" y="622079"/>
            <a:ext cx="6481381" cy="574675"/>
          </a:xfrm>
          <a:prstGeom prst="rect">
            <a:avLst/>
          </a:prstGeom>
        </p:spPr>
        <p:txBody>
          <a:bodyPr anchor="ctr"/>
          <a:lstStyle>
            <a:defPPr>
              <a:defRPr lang="es-AR"/>
            </a:defPPr>
            <a:lvl1pPr eaLnBrk="1" hangingPunct="1">
              <a:defRPr sz="2000">
                <a:solidFill>
                  <a:srgbClr val="00B0F0"/>
                </a:solidFill>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s-AR" dirty="0"/>
              <a:t>SELF SERVICE TOTAL (Cadenas + independientes)</a:t>
            </a:r>
          </a:p>
        </p:txBody>
      </p:sp>
      <p:sp>
        <p:nvSpPr>
          <p:cNvPr id="14" name="Rounded Rectangle 46"/>
          <p:cNvSpPr/>
          <p:nvPr/>
        </p:nvSpPr>
        <p:spPr>
          <a:xfrm>
            <a:off x="285720" y="1191093"/>
            <a:ext cx="7734808" cy="312263"/>
          </a:xfrm>
          <a:prstGeom prst="roundRect">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es-AR" sz="1400" b="1" dirty="0"/>
              <a:t>Evolución de variaciones de valores y precio con respecto al mismo período del año anterior</a:t>
            </a:r>
          </a:p>
        </p:txBody>
      </p:sp>
      <p:sp>
        <p:nvSpPr>
          <p:cNvPr id="24" name="1 Título">
            <a:extLst>
              <a:ext uri="{FF2B5EF4-FFF2-40B4-BE49-F238E27FC236}">
                <a16:creationId xmlns:a16="http://schemas.microsoft.com/office/drawing/2014/main" xmlns="" id="{97324E6D-E719-43A3-A679-F262F37F0B74}"/>
              </a:ext>
            </a:extLst>
          </p:cNvPr>
          <p:cNvSpPr txBox="1">
            <a:spLocks/>
          </p:cNvSpPr>
          <p:nvPr/>
        </p:nvSpPr>
        <p:spPr>
          <a:xfrm>
            <a:off x="0" y="-24604"/>
            <a:ext cx="8858280" cy="574675"/>
          </a:xfrm>
          <a:prstGeom prst="rect">
            <a:avLst/>
          </a:prstGeom>
        </p:spPr>
        <p:txBody>
          <a:bodyPr vert="horz" lIns="91440" tIns="45720" rIns="91440" bIns="45720" rtlCol="0" anchor="t">
            <a:noAutofit/>
          </a:bodyPr>
          <a:lstStyle>
            <a:defPPr>
              <a:defRPr lang="es-AR"/>
            </a:defPPr>
            <a:lvl1pPr marR="0" lvl="0" indent="0" fontAlgn="auto">
              <a:lnSpc>
                <a:spcPct val="100000"/>
              </a:lnSpc>
              <a:spcBef>
                <a:spcPct val="0"/>
              </a:spcBef>
              <a:spcAft>
                <a:spcPts val="0"/>
              </a:spcAft>
              <a:buClrTx/>
              <a:buSzTx/>
              <a:buFontTx/>
              <a:buNone/>
              <a:tabLst/>
              <a:defRPr kumimoji="0" sz="3200" b="1" i="0" u="none" strike="noStrike" cap="none" spc="0" normalizeH="0" baseline="0">
                <a:ln>
                  <a:noFill/>
                </a:ln>
                <a:solidFill>
                  <a:srgbClr val="FF6600"/>
                </a:solidFill>
                <a:effectLst/>
                <a:uLnTx/>
                <a:uFillTx/>
                <a:latin typeface="+mj-lt"/>
                <a:ea typeface="+mj-ea"/>
                <a:cs typeface="Arial" pitchFamily="34" charset="0"/>
              </a:defRPr>
            </a:lvl1pPr>
          </a:lstStyle>
          <a:p>
            <a:r>
              <a:rPr lang="es-AR" sz="2800" dirty="0"/>
              <a:t>Tendencia Mensual – Febrero 2019</a:t>
            </a:r>
            <a:endParaRPr lang="es-ES" sz="2800" dirty="0"/>
          </a:p>
        </p:txBody>
      </p:sp>
      <p:grpSp>
        <p:nvGrpSpPr>
          <p:cNvPr id="28" name="Grupo 27">
            <a:extLst>
              <a:ext uri="{FF2B5EF4-FFF2-40B4-BE49-F238E27FC236}">
                <a16:creationId xmlns:a16="http://schemas.microsoft.com/office/drawing/2014/main" xmlns="" id="{EC9A300C-7627-44F5-8E66-A7BC69C62C80}"/>
              </a:ext>
            </a:extLst>
          </p:cNvPr>
          <p:cNvGrpSpPr/>
          <p:nvPr/>
        </p:nvGrpSpPr>
        <p:grpSpPr>
          <a:xfrm>
            <a:off x="3868" y="524476"/>
            <a:ext cx="602615" cy="599826"/>
            <a:chOff x="-1780607" y="3189214"/>
            <a:chExt cx="700867" cy="730409"/>
          </a:xfrm>
        </p:grpSpPr>
        <p:sp>
          <p:nvSpPr>
            <p:cNvPr id="29" name="12 Elipse">
              <a:extLst>
                <a:ext uri="{FF2B5EF4-FFF2-40B4-BE49-F238E27FC236}">
                  <a16:creationId xmlns:a16="http://schemas.microsoft.com/office/drawing/2014/main" xmlns="" id="{AF234A6F-31B3-401A-A1FF-5392FC2ACD48}"/>
                </a:ext>
              </a:extLst>
            </p:cNvPr>
            <p:cNvSpPr>
              <a:spLocks noChangeAspect="1"/>
            </p:cNvSpPr>
            <p:nvPr/>
          </p:nvSpPr>
          <p:spPr>
            <a:xfrm>
              <a:off x="-1780607" y="3189214"/>
              <a:ext cx="700867" cy="730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dirty="0"/>
            </a:p>
          </p:txBody>
        </p:sp>
        <p:pic>
          <p:nvPicPr>
            <p:cNvPr id="30" name="Picture 3">
              <a:extLst>
                <a:ext uri="{FF2B5EF4-FFF2-40B4-BE49-F238E27FC236}">
                  <a16:creationId xmlns:a16="http://schemas.microsoft.com/office/drawing/2014/main" xmlns="" id="{EFFFC542-E0AF-4621-85BF-77AE3226C40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72" t="13305" r="14507" b="13274"/>
            <a:stretch/>
          </p:blipFill>
          <p:spPr bwMode="auto">
            <a:xfrm>
              <a:off x="-1655601" y="3290924"/>
              <a:ext cx="467738" cy="48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upo 6">
            <a:extLst>
              <a:ext uri="{FF2B5EF4-FFF2-40B4-BE49-F238E27FC236}">
                <a16:creationId xmlns:a16="http://schemas.microsoft.com/office/drawing/2014/main" xmlns="" id="{4DDB4DA6-FA1F-4BBA-BF57-C4D7EC163DC4}"/>
              </a:ext>
            </a:extLst>
          </p:cNvPr>
          <p:cNvGrpSpPr/>
          <p:nvPr/>
        </p:nvGrpSpPr>
        <p:grpSpPr>
          <a:xfrm>
            <a:off x="0" y="1563266"/>
            <a:ext cx="9162451" cy="4961901"/>
            <a:chOff x="0" y="1563266"/>
            <a:chExt cx="9162451" cy="4961901"/>
          </a:xfrm>
        </p:grpSpPr>
        <p:grpSp>
          <p:nvGrpSpPr>
            <p:cNvPr id="3" name="Grupo 2">
              <a:extLst>
                <a:ext uri="{FF2B5EF4-FFF2-40B4-BE49-F238E27FC236}">
                  <a16:creationId xmlns:a16="http://schemas.microsoft.com/office/drawing/2014/main" xmlns="" id="{443953F6-3D52-4654-AE76-08C16B126088}"/>
                </a:ext>
              </a:extLst>
            </p:cNvPr>
            <p:cNvGrpSpPr/>
            <p:nvPr/>
          </p:nvGrpSpPr>
          <p:grpSpPr>
            <a:xfrm>
              <a:off x="3059832" y="5949860"/>
              <a:ext cx="2865725" cy="575307"/>
              <a:chOff x="3167844" y="6070109"/>
              <a:chExt cx="2865725" cy="575307"/>
            </a:xfrm>
          </p:grpSpPr>
          <p:grpSp>
            <p:nvGrpSpPr>
              <p:cNvPr id="16" name="Group 10"/>
              <p:cNvGrpSpPr/>
              <p:nvPr/>
            </p:nvGrpSpPr>
            <p:grpSpPr>
              <a:xfrm>
                <a:off x="3441724" y="6149141"/>
                <a:ext cx="453800" cy="458762"/>
                <a:chOff x="7301987" y="1021018"/>
                <a:chExt cx="1271016" cy="1271016"/>
              </a:xfrm>
              <a:solidFill>
                <a:srgbClr val="00B050"/>
              </a:solidFill>
            </p:grpSpPr>
            <p:sp>
              <p:nvSpPr>
                <p:cNvPr id="17" name="Oval 12"/>
                <p:cNvSpPr/>
                <p:nvPr/>
              </p:nvSpPr>
              <p:spPr>
                <a:xfrm>
                  <a:off x="7301987" y="1021018"/>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4" descr="Pricing.emf"/>
                <p:cNvPicPr>
                  <a:picLocks noChangeAspect="1"/>
                </p:cNvPicPr>
                <p:nvPr/>
              </p:nvPicPr>
              <p:blipFill>
                <a:blip r:embed="rId3" cstate="print"/>
                <a:stretch>
                  <a:fillRect/>
                </a:stretch>
              </p:blipFill>
              <p:spPr>
                <a:xfrm>
                  <a:off x="7707756" y="1215995"/>
                  <a:ext cx="459478" cy="881062"/>
                </a:xfrm>
                <a:prstGeom prst="rect">
                  <a:avLst/>
                </a:prstGeom>
                <a:grpFill/>
              </p:spPr>
            </p:pic>
          </p:grpSp>
          <p:grpSp>
            <p:nvGrpSpPr>
              <p:cNvPr id="19" name="Group 15"/>
              <p:cNvGrpSpPr/>
              <p:nvPr/>
            </p:nvGrpSpPr>
            <p:grpSpPr>
              <a:xfrm>
                <a:off x="4702633" y="6160669"/>
                <a:ext cx="432048" cy="449715"/>
                <a:chOff x="3190259" y="2858285"/>
                <a:chExt cx="1271016" cy="1271016"/>
              </a:xfrm>
              <a:solidFill>
                <a:srgbClr val="009DD9"/>
              </a:solidFill>
            </p:grpSpPr>
            <p:sp>
              <p:nvSpPr>
                <p:cNvPr id="20" name="Oval 16"/>
                <p:cNvSpPr/>
                <p:nvPr/>
              </p:nvSpPr>
              <p:spPr>
                <a:xfrm>
                  <a:off x="3190259" y="2858285"/>
                  <a:ext cx="1271016" cy="127101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17" descr="Financials.emf"/>
                <p:cNvPicPr>
                  <a:picLocks noChangeAspect="1"/>
                </p:cNvPicPr>
                <p:nvPr/>
              </p:nvPicPr>
              <p:blipFill>
                <a:blip r:embed="rId4" cstate="print"/>
                <a:stretch>
                  <a:fillRect/>
                </a:stretch>
              </p:blipFill>
              <p:spPr>
                <a:xfrm>
                  <a:off x="3383338" y="3155465"/>
                  <a:ext cx="884858" cy="676656"/>
                </a:xfrm>
                <a:prstGeom prst="rect">
                  <a:avLst/>
                </a:prstGeom>
                <a:grpFill/>
              </p:spPr>
            </p:pic>
          </p:grpSp>
          <p:sp>
            <p:nvSpPr>
              <p:cNvPr id="25" name="TextBox 1"/>
              <p:cNvSpPr txBox="1"/>
              <p:nvPr/>
            </p:nvSpPr>
            <p:spPr>
              <a:xfrm>
                <a:off x="3890165" y="6234653"/>
                <a:ext cx="916701" cy="246221"/>
              </a:xfrm>
              <a:prstGeom prst="rect">
                <a:avLst/>
              </a:prstGeom>
              <a:noFill/>
            </p:spPr>
            <p:txBody>
              <a:bodyPr wrap="square" rtlCol="0">
                <a:spAutoFit/>
              </a:bodyPr>
              <a:lstStyle/>
              <a:p>
                <a:r>
                  <a:rPr lang="es-AR" sz="1000" b="1" dirty="0">
                    <a:solidFill>
                      <a:schemeClr val="bg1">
                        <a:lumMod val="50000"/>
                      </a:schemeClr>
                    </a:solidFill>
                  </a:rPr>
                  <a:t>PRECIO</a:t>
                </a:r>
                <a:endParaRPr lang="es-ES" sz="1000" b="1" dirty="0">
                  <a:solidFill>
                    <a:schemeClr val="bg1">
                      <a:lumMod val="50000"/>
                    </a:schemeClr>
                  </a:solidFill>
                </a:endParaRPr>
              </a:p>
            </p:txBody>
          </p:sp>
          <p:sp>
            <p:nvSpPr>
              <p:cNvPr id="27" name="TextBox 1"/>
              <p:cNvSpPr txBox="1"/>
              <p:nvPr/>
            </p:nvSpPr>
            <p:spPr>
              <a:xfrm>
                <a:off x="5116797" y="6220579"/>
                <a:ext cx="916772" cy="2462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AR" sz="1000" b="1" dirty="0">
                    <a:solidFill>
                      <a:schemeClr val="bg1">
                        <a:lumMod val="50000"/>
                      </a:schemeClr>
                    </a:solidFill>
                  </a:rPr>
                  <a:t>VALORES</a:t>
                </a:r>
                <a:endParaRPr lang="es-ES" sz="1000" b="1" dirty="0">
                  <a:solidFill>
                    <a:schemeClr val="bg1">
                      <a:lumMod val="50000"/>
                    </a:schemeClr>
                  </a:solidFill>
                </a:endParaRPr>
              </a:p>
            </p:txBody>
          </p:sp>
          <p:sp>
            <p:nvSpPr>
              <p:cNvPr id="2" name="1 Rectángulo redondeado"/>
              <p:cNvSpPr/>
              <p:nvPr/>
            </p:nvSpPr>
            <p:spPr>
              <a:xfrm>
                <a:off x="3167844" y="6070109"/>
                <a:ext cx="2700300" cy="57530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5" name="Grupo 4">
              <a:extLst>
                <a:ext uri="{FF2B5EF4-FFF2-40B4-BE49-F238E27FC236}">
                  <a16:creationId xmlns:a16="http://schemas.microsoft.com/office/drawing/2014/main" xmlns="" id="{3C0D76F0-908E-4106-B3D2-2F896DC3DB84}"/>
                </a:ext>
              </a:extLst>
            </p:cNvPr>
            <p:cNvGrpSpPr/>
            <p:nvPr/>
          </p:nvGrpSpPr>
          <p:grpSpPr>
            <a:xfrm>
              <a:off x="0" y="1563266"/>
              <a:ext cx="9162451" cy="4602038"/>
              <a:chOff x="0" y="1563266"/>
              <a:chExt cx="9162451" cy="4602038"/>
            </a:xfrm>
          </p:grpSpPr>
          <p:graphicFrame>
            <p:nvGraphicFramePr>
              <p:cNvPr id="15" name="5 Marcador de contenido"/>
              <p:cNvGraphicFramePr>
                <a:graphicFrameLocks/>
              </p:cNvGraphicFramePr>
              <p:nvPr>
                <p:extLst>
                  <p:ext uri="{D42A27DB-BD31-4B8C-83A1-F6EECF244321}">
                    <p14:modId xmlns:p14="http://schemas.microsoft.com/office/powerpoint/2010/main" val="1069178780"/>
                  </p:ext>
                </p:extLst>
              </p:nvPr>
            </p:nvGraphicFramePr>
            <p:xfrm>
              <a:off x="0" y="1563266"/>
              <a:ext cx="9162451" cy="4545284"/>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48">
                <a:extLst>
                  <a:ext uri="{FF2B5EF4-FFF2-40B4-BE49-F238E27FC236}">
                    <a16:creationId xmlns:a16="http://schemas.microsoft.com/office/drawing/2014/main" xmlns="" id="{6D9F2C43-1994-4281-A989-24E5A1CD9622}"/>
                  </a:ext>
                </a:extLst>
              </p:cNvPr>
              <p:cNvSpPr txBox="1"/>
              <p:nvPr/>
            </p:nvSpPr>
            <p:spPr>
              <a:xfrm>
                <a:off x="332487" y="5949860"/>
                <a:ext cx="1440160" cy="215444"/>
              </a:xfrm>
              <a:prstGeom prst="rect">
                <a:avLst/>
              </a:prstGeom>
              <a:noFill/>
            </p:spPr>
            <p:txBody>
              <a:bodyPr wrap="square" rtlCol="0">
                <a:spAutoFit/>
              </a:bodyPr>
              <a:lstStyle/>
              <a:p>
                <a:r>
                  <a:rPr lang="es-AR" sz="800" dirty="0">
                    <a:solidFill>
                      <a:schemeClr val="bg1">
                        <a:lumMod val="50000"/>
                      </a:schemeClr>
                    </a:solidFill>
                  </a:rPr>
                  <a:t>Copyright © 2019 Scentia </a:t>
                </a:r>
                <a:endParaRPr lang="en-US" sz="800" dirty="0">
                  <a:solidFill>
                    <a:schemeClr val="bg1">
                      <a:lumMod val="50000"/>
                    </a:schemeClr>
                  </a:solidFill>
                </a:endParaRPr>
              </a:p>
            </p:txBody>
          </p:sp>
        </p:grpSp>
      </p:grpSp>
      <p:sp>
        <p:nvSpPr>
          <p:cNvPr id="33" name="TextBox 48">
            <a:extLst>
              <a:ext uri="{FF2B5EF4-FFF2-40B4-BE49-F238E27FC236}">
                <a16:creationId xmlns:a16="http://schemas.microsoft.com/office/drawing/2014/main" xmlns="" id="{BBE709B5-4447-48FC-B84F-796A423B3FFF}"/>
              </a:ext>
            </a:extLst>
          </p:cNvPr>
          <p:cNvSpPr txBox="1"/>
          <p:nvPr/>
        </p:nvSpPr>
        <p:spPr>
          <a:xfrm>
            <a:off x="3801321" y="6612210"/>
            <a:ext cx="4464496" cy="215444"/>
          </a:xfrm>
          <a:prstGeom prst="rect">
            <a:avLst/>
          </a:prstGeom>
          <a:noFill/>
        </p:spPr>
        <p:txBody>
          <a:bodyPr wrap="square" rtlCol="0">
            <a:spAutoFit/>
          </a:bodyPr>
          <a:lstStyle/>
          <a:p>
            <a:r>
              <a:rPr lang="es-AR" sz="800" dirty="0">
                <a:solidFill>
                  <a:schemeClr val="bg1">
                    <a:lumMod val="50000"/>
                  </a:schemeClr>
                </a:solidFill>
              </a:rPr>
              <a:t>FUENTES:</a:t>
            </a:r>
            <a:r>
              <a:rPr lang="en-US" sz="800" dirty="0">
                <a:solidFill>
                  <a:schemeClr val="bg1">
                    <a:lumMod val="50000"/>
                  </a:schemeClr>
                </a:solidFill>
              </a:rPr>
              <a:t> UNIVERSO 21800 PDV – CANASTAS DE CONSUMO </a:t>
            </a:r>
            <a:r>
              <a:rPr lang="en-US" sz="700" dirty="0">
                <a:solidFill>
                  <a:schemeClr val="bg1">
                    <a:lumMod val="50000"/>
                  </a:schemeClr>
                </a:solidFill>
              </a:rPr>
              <a:t>MASIVO</a:t>
            </a:r>
            <a:r>
              <a:rPr lang="en-US" sz="800" dirty="0">
                <a:solidFill>
                  <a:schemeClr val="bg1">
                    <a:lumMod val="50000"/>
                  </a:schemeClr>
                </a:solidFill>
              </a:rPr>
              <a:t> – TICKET DATA FEB 2019– SCENTIA</a:t>
            </a:r>
          </a:p>
        </p:txBody>
      </p:sp>
      <p:sp>
        <p:nvSpPr>
          <p:cNvPr id="26" name="Rectángulo: esquinas redondeadas 25">
            <a:extLst>
              <a:ext uri="{FF2B5EF4-FFF2-40B4-BE49-F238E27FC236}">
                <a16:creationId xmlns:a16="http://schemas.microsoft.com/office/drawing/2014/main" xmlns="" id="{D9396F15-931D-402F-87B8-BF50F265ED47}"/>
              </a:ext>
            </a:extLst>
          </p:cNvPr>
          <p:cNvSpPr/>
          <p:nvPr/>
        </p:nvSpPr>
        <p:spPr>
          <a:xfrm>
            <a:off x="8335370" y="1526247"/>
            <a:ext cx="610264" cy="4351025"/>
          </a:xfrm>
          <a:prstGeom prst="roundRect">
            <a:avLst/>
          </a:prstGeom>
          <a:solidFill>
            <a:schemeClr val="accent1">
              <a:alpha val="10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1578933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WebJudy\Scentia 2015\ppt Mayo 2017\jpg\Seccion_Titulo-05-17.png"/>
          <p:cNvPicPr>
            <a:picLocks noChangeAspect="1" noChangeArrowheads="1"/>
          </p:cNvPicPr>
          <p:nvPr/>
        </p:nvPicPr>
        <p:blipFill>
          <a:blip r:embed="rId2"/>
          <a:srcRect/>
          <a:stretch>
            <a:fillRect/>
          </a:stretch>
        </p:blipFill>
        <p:spPr bwMode="auto">
          <a:xfrm>
            <a:off x="0" y="0"/>
            <a:ext cx="9143472" cy="6858000"/>
          </a:xfrm>
          <a:prstGeom prst="rect">
            <a:avLst/>
          </a:prstGeom>
          <a:noFill/>
        </p:spPr>
      </p:pic>
      <p:sp>
        <p:nvSpPr>
          <p:cNvPr id="3" name="1 Título"/>
          <p:cNvSpPr txBox="1">
            <a:spLocks/>
          </p:cNvSpPr>
          <p:nvPr/>
        </p:nvSpPr>
        <p:spPr>
          <a:xfrm>
            <a:off x="1907704" y="2420890"/>
            <a:ext cx="7175552" cy="574675"/>
          </a:xfrm>
          <a:prstGeom prst="rect">
            <a:avLst/>
          </a:prstGeom>
        </p:spPr>
        <p:txBody>
          <a:bodyPr vert="horz" lIns="91440" tIns="45720" rIns="91440" bIns="45720" rtlCol="0" anchor="t">
            <a:noAutofit/>
          </a:bodyPr>
          <a:lstStyle/>
          <a:p>
            <a:pPr lvl="0">
              <a:spcBef>
                <a:spcPct val="0"/>
              </a:spcBef>
              <a:defRPr/>
            </a:pPr>
            <a:r>
              <a:rPr lang="es-AR" sz="3600" b="1" dirty="0">
                <a:solidFill>
                  <a:schemeClr val="bg1"/>
                </a:solidFill>
                <a:latin typeface="+mj-lt"/>
                <a:ea typeface="+mj-ea"/>
                <a:cs typeface="Arial" pitchFamily="34" charset="0"/>
              </a:rPr>
              <a:t>Tendencias Self Service </a:t>
            </a:r>
          </a:p>
          <a:p>
            <a:pPr lvl="0">
              <a:spcBef>
                <a:spcPct val="0"/>
              </a:spcBef>
              <a:defRPr/>
            </a:pPr>
            <a:r>
              <a:rPr lang="es-AR" sz="2400" b="1" dirty="0">
                <a:solidFill>
                  <a:schemeClr val="bg1"/>
                </a:solidFill>
                <a:latin typeface="+mj-lt"/>
                <a:ea typeface="+mj-ea"/>
                <a:cs typeface="Arial" pitchFamily="34" charset="0"/>
              </a:rPr>
              <a:t>Cadenas </a:t>
            </a:r>
          </a:p>
          <a:p>
            <a:pPr lvl="0">
              <a:spcBef>
                <a:spcPct val="0"/>
              </a:spcBef>
              <a:defRPr/>
            </a:pPr>
            <a:r>
              <a:rPr lang="es-AR" sz="2400" b="1" dirty="0">
                <a:solidFill>
                  <a:schemeClr val="bg1"/>
                </a:solidFill>
                <a:latin typeface="+mj-lt"/>
                <a:ea typeface="+mj-ea"/>
                <a:cs typeface="Arial" pitchFamily="34" charset="0"/>
              </a:rPr>
              <a:t>Independientes</a:t>
            </a:r>
          </a:p>
          <a:p>
            <a:pPr lvl="0">
              <a:spcBef>
                <a:spcPct val="0"/>
              </a:spcBef>
              <a:defRPr/>
            </a:pPr>
            <a:r>
              <a:rPr lang="es-AR" sz="2400" b="1" dirty="0">
                <a:solidFill>
                  <a:schemeClr val="bg1"/>
                </a:solidFill>
                <a:latin typeface="+mj-lt"/>
                <a:ea typeface="+mj-ea"/>
                <a:cs typeface="Arial" pitchFamily="34" charset="0"/>
              </a:rPr>
              <a:t>Áreas Geográficas</a:t>
            </a:r>
            <a:endParaRPr lang="es-ES" sz="2800" b="1" dirty="0">
              <a:solidFill>
                <a:schemeClr val="bg1"/>
              </a:solidFill>
              <a:latin typeface="+mj-lt"/>
              <a:ea typeface="+mj-ea"/>
              <a:cs typeface="Arial" pitchFamily="34" charset="0"/>
            </a:endParaRPr>
          </a:p>
        </p:txBody>
      </p:sp>
      <p:cxnSp>
        <p:nvCxnSpPr>
          <p:cNvPr id="5" name="4 Conector recto"/>
          <p:cNvCxnSpPr/>
          <p:nvPr/>
        </p:nvCxnSpPr>
        <p:spPr>
          <a:xfrm>
            <a:off x="2357422" y="4219127"/>
            <a:ext cx="6357982" cy="19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1 Título">
            <a:extLst>
              <a:ext uri="{FF2B5EF4-FFF2-40B4-BE49-F238E27FC236}">
                <a16:creationId xmlns:a16="http://schemas.microsoft.com/office/drawing/2014/main" xmlns="" id="{5C86E1D5-E5A5-4BC0-B566-6A817D41C56C}"/>
              </a:ext>
            </a:extLst>
          </p:cNvPr>
          <p:cNvSpPr txBox="1">
            <a:spLocks/>
          </p:cNvSpPr>
          <p:nvPr/>
        </p:nvSpPr>
        <p:spPr>
          <a:xfrm>
            <a:off x="6660232" y="6165304"/>
            <a:ext cx="2423024" cy="491480"/>
          </a:xfrm>
          <a:prstGeom prst="rect">
            <a:avLst/>
          </a:prstGeom>
        </p:spPr>
        <p:txBody>
          <a:bodyPr vert="horz" lIns="91440" tIns="45720" rIns="91440" bIns="45720" rtlCol="0" anchor="t">
            <a:noAutofit/>
          </a:bodyPr>
          <a:lstStyle/>
          <a:p>
            <a:pPr>
              <a:spcBef>
                <a:spcPct val="0"/>
              </a:spcBef>
              <a:defRPr/>
            </a:pPr>
            <a:r>
              <a:rPr lang="es-AR" sz="2600" b="1" dirty="0">
                <a:solidFill>
                  <a:srgbClr val="06BFFF"/>
                </a:solidFill>
                <a:latin typeface="+mj-lt"/>
                <a:ea typeface="+mj-ea"/>
                <a:cs typeface="Arial" pitchFamily="34" charset="0"/>
              </a:rPr>
              <a:t>Febrero 2019</a:t>
            </a:r>
            <a:endParaRPr lang="es-ES" sz="2600" b="1" dirty="0">
              <a:solidFill>
                <a:srgbClr val="06BFFF"/>
              </a:solidFill>
              <a:latin typeface="+mj-lt"/>
              <a:ea typeface="+mj-ea"/>
              <a:cs typeface="Arial" pitchFamily="34" charset="0"/>
            </a:endParaRPr>
          </a:p>
        </p:txBody>
      </p:sp>
    </p:spTree>
    <p:extLst>
      <p:ext uri="{BB962C8B-B14F-4D97-AF65-F5344CB8AC3E}">
        <p14:creationId xmlns:p14="http://schemas.microsoft.com/office/powerpoint/2010/main" val="3192105382"/>
      </p:ext>
    </p:extLst>
  </p:cSld>
  <p:clrMapOvr>
    <a:masterClrMapping/>
  </p:clrMapOvr>
  <p:transition spd="slow">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36995</TotalTime>
  <Words>1566</Words>
  <Application>Microsoft Office PowerPoint</Application>
  <PresentationFormat>Presentación en pantalla (4:3)</PresentationFormat>
  <Paragraphs>248</Paragraphs>
  <Slides>21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Wingdings</vt:lpstr>
      <vt:lpstr>Tema de Office</vt:lpstr>
      <vt:lpstr>Presentación de PowerPoint</vt:lpstr>
      <vt:lpstr>Presentación de PowerPoint</vt:lpstr>
      <vt:lpstr>RESUMEN</vt:lpstr>
      <vt:lpstr>Algunos datos a destacar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Judy</dc:creator>
  <cp:lastModifiedBy>Fernando Aguirre</cp:lastModifiedBy>
  <cp:revision>910</cp:revision>
  <dcterms:created xsi:type="dcterms:W3CDTF">2017-04-25T14:01:35Z</dcterms:created>
  <dcterms:modified xsi:type="dcterms:W3CDTF">2019-03-14T15:16:12Z</dcterms:modified>
</cp:coreProperties>
</file>